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rawings/legacyDiagramText8.bin" ContentType="application/vnd.ms-office.legacyDiagramText"/>
  <Override PartName="/ppt/drawings/legacyDiagramText9.bin" ContentType="application/vnd.ms-office.legacyDiagramText"/>
  <Override PartName="/ppt/slideLayouts/slideLayout10.xml" ContentType="application/vnd.openxmlformats-officedocument.presentationml.slideLayout+xml"/>
  <Default Extension="vml" ContentType="application/vnd.openxmlformats-officedocument.vmlDrawing"/>
  <Override PartName="/ppt/drawings/legacyDiagramText6.bin" ContentType="application/vnd.ms-office.legacyDiagramText"/>
  <Override PartName="/ppt/drawings/legacyDiagramText7.bin" ContentType="application/vnd.ms-office.legacyDiagramText"/>
  <Override PartName="/ppt/drawings/legacyDiagramText4.bin" ContentType="application/vnd.ms-office.legacyDiagramText"/>
  <Override PartName="/ppt/drawings/legacyDiagramText5.bin" ContentType="application/vnd.ms-office.legacyDiagramText"/>
  <Override PartName="/ppt/drawings/legacyDiagramText10.bin" ContentType="application/vnd.ms-office.legacyDiagramText"/>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rawings/legacyDiagramText1.bin" ContentType="application/vnd.ms-office.legacyDiagramText"/>
  <Override PartName="/ppt/drawings/legacyDiagramText2.bin" ContentType="application/vnd.ms-office.legacyDiagramText"/>
  <Override PartName="/ppt/drawings/legacyDiagramText3.bin" ContentType="application/vnd.ms-office.legacyDiagramText"/>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732" r:id="rId1"/>
  </p:sldMasterIdLst>
  <p:notesMasterIdLst>
    <p:notesMasterId r:id="rId20"/>
  </p:notesMasterIdLst>
  <p:sldIdLst>
    <p:sldId id="256" r:id="rId2"/>
    <p:sldId id="279" r:id="rId3"/>
    <p:sldId id="283" r:id="rId4"/>
    <p:sldId id="282" r:id="rId5"/>
    <p:sldId id="303" r:id="rId6"/>
    <p:sldId id="289" r:id="rId7"/>
    <p:sldId id="288" r:id="rId8"/>
    <p:sldId id="287" r:id="rId9"/>
    <p:sldId id="301" r:id="rId10"/>
    <p:sldId id="302" r:id="rId11"/>
    <p:sldId id="290" r:id="rId12"/>
    <p:sldId id="297" r:id="rId13"/>
    <p:sldId id="298" r:id="rId14"/>
    <p:sldId id="284" r:id="rId15"/>
    <p:sldId id="293" r:id="rId16"/>
    <p:sldId id="257" r:id="rId17"/>
    <p:sldId id="273" r:id="rId18"/>
    <p:sldId id="265" r:id="rId19"/>
  </p:sldIdLst>
  <p:sldSz cx="9144000" cy="6858000" type="screen4x3"/>
  <p:notesSz cx="6858000" cy="9947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620"/>
    <p:restoredTop sz="94660"/>
  </p:normalViewPr>
  <p:slideViewPr>
    <p:cSldViewPr>
      <p:cViewPr>
        <p:scale>
          <a:sx n="80" d="100"/>
          <a:sy n="80" d="100"/>
        </p:scale>
        <p:origin x="-852" y="17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06/relationships/legacyDocTextInfo" Target="legacyDocTextInfo.bin"/><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8" Type="http://schemas.microsoft.com/office/2006/relationships/legacyDiagramText" Target="legacyDiagramText8.bin"/><Relationship Id="rId3" Type="http://schemas.microsoft.com/office/2006/relationships/legacyDiagramText" Target="legacyDiagramText3.bin"/><Relationship Id="rId7" Type="http://schemas.microsoft.com/office/2006/relationships/legacyDiagramText" Target="legacyDiagramText7.bin"/><Relationship Id="rId2" Type="http://schemas.microsoft.com/office/2006/relationships/legacyDiagramText" Target="legacyDiagramText2.bin"/><Relationship Id="rId1" Type="http://schemas.microsoft.com/office/2006/relationships/legacyDiagramText" Target="legacyDiagramText1.bin"/><Relationship Id="rId6" Type="http://schemas.microsoft.com/office/2006/relationships/legacyDiagramText" Target="legacyDiagramText6.bin"/><Relationship Id="rId5" Type="http://schemas.microsoft.com/office/2006/relationships/legacyDiagramText" Target="legacyDiagramText5.bin"/><Relationship Id="rId10" Type="http://schemas.microsoft.com/office/2006/relationships/legacyDiagramText" Target="legacyDiagramText10.bin"/><Relationship Id="rId4" Type="http://schemas.microsoft.com/office/2006/relationships/legacyDiagramText" Target="legacyDiagramText4.bin"/><Relationship Id="rId9" Type="http://schemas.microsoft.com/office/2006/relationships/legacyDiagramText" Target="legacyDiagramText9.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7364"/>
          </a:xfrm>
          <a:prstGeom prst="rect">
            <a:avLst/>
          </a:prstGeom>
        </p:spPr>
        <p:txBody>
          <a:bodyPr vert="horz" lIns="91440" tIns="45720" rIns="91440" bIns="45720" rtlCol="0"/>
          <a:lstStyle>
            <a:lvl1pPr algn="r">
              <a:defRPr sz="1200"/>
            </a:lvl1pPr>
          </a:lstStyle>
          <a:p>
            <a:fld id="{26417F1B-485A-4DE2-AF26-3095EDB5FC99}" type="datetimeFigureOut">
              <a:rPr lang="en-US" smtClean="0"/>
              <a:pPr/>
              <a:t>3/17/2019</a:t>
            </a:fld>
            <a:endParaRPr lang="en-US"/>
          </a:p>
        </p:txBody>
      </p:sp>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24956"/>
            <a:ext cx="5486400" cy="447627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a:defRPr sz="1200"/>
            </a:lvl1pPr>
          </a:lstStyle>
          <a:p>
            <a:fld id="{35D4F941-007A-483A-81DA-72F1797F48E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5D4F941-007A-483A-81DA-72F1797F48ED}"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C6537D3-95E5-46BE-A7EF-BAE33423E339}" type="datetimeFigureOut">
              <a:rPr lang="en-US" smtClean="0"/>
              <a:pPr/>
              <a:t>3/17/2019</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254A281-B7D8-485F-939D-44ED33C9751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6537D3-95E5-46BE-A7EF-BAE33423E339}" type="datetimeFigureOut">
              <a:rPr lang="en-US" smtClean="0"/>
              <a:pPr/>
              <a:t>3/17/2019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54A281-B7D8-485F-939D-44ED33C975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3C6537D3-95E5-46BE-A7EF-BAE33423E339}" type="datetimeFigureOut">
              <a:rPr lang="en-US" smtClean="0"/>
              <a:pPr/>
              <a:t>3/17/2019</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3254A281-B7D8-485F-939D-44ED33C9751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C6537D3-95E5-46BE-A7EF-BAE33423E339}" type="datetimeFigureOut">
              <a:rPr lang="en-US" smtClean="0"/>
              <a:pPr/>
              <a:t>3/17/2019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C6537D3-95E5-46BE-A7EF-BAE33423E339}" type="datetimeFigureOut">
              <a:rPr lang="en-US" smtClean="0"/>
              <a:pPr/>
              <a:t>3/17/2019</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254A281-B7D8-485F-939D-44ED33C97518}"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3C6537D3-95E5-46BE-A7EF-BAE33423E339}" type="datetimeFigureOut">
              <a:rPr lang="en-US" smtClean="0"/>
              <a:pPr/>
              <a:t>3/17/2019</a:t>
            </a:fld>
            <a:endParaRPr lang="en-US"/>
          </a:p>
        </p:txBody>
      </p:sp>
      <p:sp>
        <p:nvSpPr>
          <p:cNvPr id="10" name="Slide Number Placeholder 9"/>
          <p:cNvSpPr>
            <a:spLocks noGrp="1"/>
          </p:cNvSpPr>
          <p:nvPr>
            <p:ph type="sldNum" sz="quarter" idx="16"/>
          </p:nvPr>
        </p:nvSpPr>
        <p:spPr/>
        <p:txBody>
          <a:bodyPr rtlCol="0"/>
          <a:lstStyle/>
          <a:p>
            <a:fld id="{3254A281-B7D8-485F-939D-44ED33C97518}"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3C6537D3-95E5-46BE-A7EF-BAE33423E339}" type="datetimeFigureOut">
              <a:rPr lang="en-US" smtClean="0"/>
              <a:pPr/>
              <a:t>3/17/2019</a:t>
            </a:fld>
            <a:endParaRPr lang="en-US"/>
          </a:p>
        </p:txBody>
      </p:sp>
      <p:sp>
        <p:nvSpPr>
          <p:cNvPr id="12" name="Slide Number Placeholder 11"/>
          <p:cNvSpPr>
            <a:spLocks noGrp="1"/>
          </p:cNvSpPr>
          <p:nvPr>
            <p:ph type="sldNum" sz="quarter" idx="16"/>
          </p:nvPr>
        </p:nvSpPr>
        <p:spPr/>
        <p:txBody>
          <a:bodyPr rtlCol="0"/>
          <a:lstStyle/>
          <a:p>
            <a:fld id="{3254A281-B7D8-485F-939D-44ED33C97518}"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C6537D3-95E5-46BE-A7EF-BAE33423E339}" type="datetimeFigureOut">
              <a:rPr lang="en-US" smtClean="0"/>
              <a:pPr/>
              <a:t>3/17/2019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6537D3-95E5-46BE-A7EF-BAE33423E339}" type="datetimeFigureOut">
              <a:rPr lang="en-US" smtClean="0"/>
              <a:pPr/>
              <a:t>3/17/2019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254A281-B7D8-485F-939D-44ED33C975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C6537D3-95E5-46BE-A7EF-BAE33423E339}" type="datetimeFigureOut">
              <a:rPr lang="en-US" smtClean="0"/>
              <a:pPr/>
              <a:t>3/17/2019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3C6537D3-95E5-46BE-A7EF-BAE33423E339}" type="datetimeFigureOut">
              <a:rPr lang="en-US" smtClean="0"/>
              <a:pPr/>
              <a:t>3/17/2019</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254A281-B7D8-485F-939D-44ED33C97518}"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C6537D3-95E5-46BE-A7EF-BAE33423E339}" type="datetimeFigureOut">
              <a:rPr lang="en-US" smtClean="0"/>
              <a:pPr/>
              <a:t>3/17/2019</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254A281-B7D8-485F-939D-44ED33C9751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4.jpeg"/><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image" Target="../media/image9.emf"/></Relationships>
</file>

<file path=ppt/slides/_rels/slide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514600"/>
            <a:ext cx="8458200" cy="533400"/>
          </a:xfrm>
        </p:spPr>
        <p:txBody>
          <a:bodyPr>
            <a:normAutofit fontScale="90000"/>
          </a:bodyPr>
          <a:lstStyle/>
          <a:p>
            <a:pPr lvl="0"/>
            <a:r>
              <a:rPr lang="sr-Latn-CS" b="1" dirty="0" smtClean="0"/>
              <a:t/>
            </a:r>
            <a:br>
              <a:rPr lang="sr-Latn-CS" b="1" dirty="0" smtClean="0"/>
            </a:br>
            <a:r>
              <a:rPr lang="sr-Latn-CS" b="1" dirty="0" smtClean="0"/>
              <a:t/>
            </a:r>
            <a:br>
              <a:rPr lang="sr-Latn-CS" b="1" dirty="0" smtClean="0"/>
            </a:br>
            <a:r>
              <a:rPr lang="sr-Latn-CS" b="1" dirty="0" smtClean="0"/>
              <a:t/>
            </a:r>
            <a:br>
              <a:rPr lang="sr-Latn-CS" b="1" dirty="0" smtClean="0"/>
            </a:br>
            <a:r>
              <a:rPr lang="sr-Latn-CS" b="1" dirty="0" smtClean="0"/>
              <a:t/>
            </a:r>
            <a:br>
              <a:rPr lang="sr-Latn-CS" b="1" dirty="0" smtClean="0"/>
            </a:br>
            <a:r>
              <a:rPr lang="sr-Latn-CS" b="1" dirty="0" smtClean="0"/>
              <a:t/>
            </a:r>
            <a:br>
              <a:rPr lang="sr-Latn-CS" b="1" dirty="0" smtClean="0"/>
            </a:br>
            <a:r>
              <a:rPr lang="sr-Latn-CS" b="1" dirty="0" smtClean="0"/>
              <a:t/>
            </a:r>
            <a:br>
              <a:rPr lang="sr-Latn-CS" b="1" dirty="0" smtClean="0"/>
            </a:br>
            <a:r>
              <a:rPr lang="sr-Latn-CS" b="1" dirty="0" smtClean="0"/>
              <a:t/>
            </a:r>
            <a:br>
              <a:rPr lang="sr-Latn-CS" b="1" dirty="0" smtClean="0"/>
            </a:br>
            <a:r>
              <a:rPr lang="sr-Latn-CS" dirty="0" smtClean="0"/>
              <a:t> </a:t>
            </a:r>
            <a:br>
              <a:rPr lang="sr-Latn-CS" dirty="0" smtClean="0"/>
            </a:br>
            <a:r>
              <a:rPr lang="sr-Latn-CS" dirty="0" smtClean="0"/>
              <a:t/>
            </a:r>
            <a:br>
              <a:rPr lang="sr-Latn-CS" dirty="0" smtClean="0"/>
            </a:br>
            <a:r>
              <a:rPr lang="sr-Latn-CS" dirty="0" smtClean="0"/>
              <a:t/>
            </a:r>
            <a:br>
              <a:rPr lang="sr-Latn-CS" dirty="0" smtClean="0"/>
            </a:br>
            <a:r>
              <a:rPr lang="sr-Latn-CS" dirty="0" smtClean="0"/>
              <a:t/>
            </a:r>
            <a:br>
              <a:rPr lang="sr-Latn-CS" dirty="0" smtClean="0"/>
            </a:br>
            <a:r>
              <a:rPr lang="sr-Latn-CS" dirty="0" smtClean="0"/>
              <a:t/>
            </a:r>
            <a:br>
              <a:rPr lang="sr-Latn-CS" dirty="0" smtClean="0"/>
            </a:br>
            <a:r>
              <a:rPr lang="sr-Latn-CS" dirty="0" smtClean="0"/>
              <a:t/>
            </a:r>
            <a:br>
              <a:rPr lang="sr-Latn-CS" dirty="0" smtClean="0"/>
            </a:br>
            <a:r>
              <a:rPr lang="sr-Latn-CS" dirty="0" smtClean="0"/>
              <a:t/>
            </a:r>
            <a:br>
              <a:rPr lang="sr-Latn-CS" dirty="0" smtClean="0"/>
            </a:br>
            <a:r>
              <a:rPr lang="sr-Latn-CS" dirty="0" smtClean="0"/>
              <a:t/>
            </a:r>
            <a:br>
              <a:rPr lang="sr-Latn-CS" dirty="0" smtClean="0"/>
            </a:br>
            <a:r>
              <a:rPr lang="sr-Latn-CS" dirty="0" smtClean="0"/>
              <a:t/>
            </a:r>
            <a:br>
              <a:rPr lang="sr-Latn-CS" dirty="0" smtClean="0"/>
            </a:br>
            <a:r>
              <a:rPr lang="en-US" sz="1300" i="1" dirty="0" smtClean="0"/>
              <a:t/>
            </a:r>
            <a:br>
              <a:rPr lang="en-US" sz="1300" i="1" dirty="0" smtClean="0"/>
            </a:br>
            <a:r>
              <a:rPr lang="en-US" dirty="0"/>
              <a:t/>
            </a:r>
            <a:br>
              <a:rPr lang="en-US" dirty="0"/>
            </a:br>
            <a:r>
              <a:rPr lang="sr-Latn-RS" sz="4000" dirty="0" smtClean="0"/>
              <a:t>POSLOVNO I FINANSIJSKO OKRUŽENJE</a:t>
            </a:r>
            <a:endParaRPr lang="en-US" sz="4000" dirty="0"/>
          </a:p>
        </p:txBody>
      </p:sp>
      <p:sp>
        <p:nvSpPr>
          <p:cNvPr id="3" name="Subtitle 2"/>
          <p:cNvSpPr>
            <a:spLocks noGrp="1"/>
          </p:cNvSpPr>
          <p:nvPr>
            <p:ph type="subTitle" idx="1"/>
          </p:nvPr>
        </p:nvSpPr>
        <p:spPr>
          <a:xfrm>
            <a:off x="533400" y="3352800"/>
            <a:ext cx="8010378" cy="2362200"/>
          </a:xfrm>
        </p:spPr>
        <p:txBody>
          <a:bodyPr>
            <a:normAutofit/>
          </a:bodyPr>
          <a:lstStyle/>
          <a:p>
            <a:r>
              <a:rPr lang="en-US" b="1" dirty="0" smtClean="0"/>
              <a:t> </a:t>
            </a:r>
            <a:r>
              <a:rPr lang="sr-Latn-CS" sz="1600" dirty="0" smtClean="0"/>
              <a:t>NAZIV PREDMETA:  	FINANSIJSKI MENADŽMET </a:t>
            </a:r>
            <a:r>
              <a:rPr lang="sr-Latn-CS" sz="1600" smtClean="0"/>
              <a:t>U </a:t>
            </a:r>
            <a:r>
              <a:rPr lang="sr-Latn-CS" sz="1600" smtClean="0"/>
              <a:t>SISTEMU ZDRAVSTVENE ZAŠTITE</a:t>
            </a:r>
            <a:r>
              <a:rPr lang="en-US" sz="1600" dirty="0" smtClean="0"/>
              <a:t/>
            </a:r>
            <a:br>
              <a:rPr lang="en-US" sz="1600" dirty="0" smtClean="0"/>
            </a:br>
            <a:r>
              <a:rPr lang="sr-Latn-RS" sz="1600" dirty="0" smtClean="0"/>
              <a:t> PREDAVANJA BR.1</a:t>
            </a:r>
            <a:r>
              <a:rPr lang="sr-Latn-CS" sz="1600" dirty="0" smtClean="0"/>
              <a:t> 	</a:t>
            </a:r>
            <a:r>
              <a:rPr lang="sr-Latn-RS" sz="1600" dirty="0" smtClean="0"/>
              <a:t>ČAS</a:t>
            </a:r>
            <a:r>
              <a:rPr lang="sr-Latn-CS" sz="1600" dirty="0" smtClean="0"/>
              <a:t>: 03</a:t>
            </a:r>
            <a:r>
              <a:rPr lang="sr-Cyrl-CS" sz="1600" dirty="0" smtClean="0"/>
              <a:t> </a:t>
            </a:r>
            <a:r>
              <a:rPr lang="sr-Latn-RS" sz="1600" dirty="0" smtClean="0"/>
              <a:t>I</a:t>
            </a:r>
            <a:r>
              <a:rPr lang="sr-Cyrl-CS" sz="1600" dirty="0" smtClean="0"/>
              <a:t> 0</a:t>
            </a:r>
            <a:r>
              <a:rPr lang="sr-Latn-RS" sz="1600" dirty="0" smtClean="0"/>
              <a:t>4</a:t>
            </a:r>
            <a:r>
              <a:rPr lang="sr-Latn-CS" sz="1600" dirty="0" smtClean="0"/>
              <a:t/>
            </a:r>
            <a:br>
              <a:rPr lang="sr-Latn-CS" sz="1600" dirty="0" smtClean="0"/>
            </a:br>
            <a:r>
              <a:rPr lang="sr-Latn-CS" sz="1600" dirty="0" smtClean="0"/>
              <a:t> NASTAVNA JEDINICA: POSLOVNO I FINANSIJSKO OKRUŽENJE</a:t>
            </a:r>
            <a:br>
              <a:rPr lang="sr-Latn-CS" sz="1600" dirty="0" smtClean="0"/>
            </a:br>
            <a:r>
              <a:rPr lang="sr-Latn-CS" sz="1600" dirty="0" smtClean="0"/>
              <a:t> TEMATSKE JEDINICE: 	</a:t>
            </a:r>
            <a:r>
              <a:rPr lang="fr-FR" sz="1600" dirty="0" smtClean="0"/>
              <a:t> •</a:t>
            </a:r>
            <a:r>
              <a:rPr lang="sr-Latn-RS" sz="1600" dirty="0" smtClean="0"/>
              <a:t> KARAKTERISTIKE SAVREMENIH FINANSIJSKIH TOKOVA</a:t>
            </a:r>
            <a:r>
              <a:rPr lang="en-US" sz="1600" dirty="0" smtClean="0"/>
              <a:t/>
            </a:r>
            <a:br>
              <a:rPr lang="en-US" sz="1600" dirty="0" smtClean="0"/>
            </a:br>
            <a:r>
              <a:rPr lang="sr-Latn-RS" sz="1600" dirty="0" smtClean="0"/>
              <a:t>                                  </a:t>
            </a:r>
            <a:r>
              <a:rPr lang="fr-FR" sz="1600" dirty="0" smtClean="0"/>
              <a:t>•</a:t>
            </a:r>
            <a:r>
              <a:rPr lang="sr-Latn-RS" sz="1600" dirty="0" smtClean="0"/>
              <a:t>  BANKARSKI VERSUS TRŽIŠNO ORIJENTISANI FINANSIJSKI SISTEMI</a:t>
            </a:r>
            <a:r>
              <a:rPr lang="en-US" sz="1600" dirty="0" smtClean="0"/>
              <a:t/>
            </a:r>
            <a:br>
              <a:rPr lang="en-US" sz="1600" dirty="0" smtClean="0"/>
            </a:br>
            <a:r>
              <a:rPr lang="sr-Latn-RS" sz="1600" dirty="0" smtClean="0"/>
              <a:t>                                  </a:t>
            </a:r>
            <a:r>
              <a:rPr lang="fr-FR" sz="1600" dirty="0" smtClean="0"/>
              <a:t>•</a:t>
            </a:r>
            <a:r>
              <a:rPr lang="sr-Latn-RS" sz="1600" dirty="0" smtClean="0"/>
              <a:t>  KONCEPT VREMENSKE VREDNOSTI NOVCA</a:t>
            </a:r>
            <a:r>
              <a:rPr lang="sr-Cyrl-CS" sz="1600" dirty="0" smtClean="0"/>
              <a:t>.</a:t>
            </a:r>
            <a:r>
              <a:rPr lang="ru-RU" sz="1600" dirty="0" smtClean="0"/>
              <a:t> </a:t>
            </a:r>
            <a:r>
              <a:rPr lang="sr-Latn-CS" sz="1600" dirty="0" smtClean="0"/>
              <a:t/>
            </a:r>
            <a:br>
              <a:rPr lang="sr-Latn-CS" sz="1600" dirty="0" smtClean="0"/>
            </a:br>
            <a:r>
              <a:rPr lang="sr-Latn-RS" sz="1600" dirty="0" smtClean="0"/>
              <a:t>PRIPREMILA</a:t>
            </a:r>
            <a:r>
              <a:rPr lang="sr-Latn-CS" sz="1600" dirty="0" smtClean="0"/>
              <a:t>: 	PROF. DR MILENA JAKŠIĆ</a:t>
            </a:r>
            <a:endParaRPr lang="en-US" sz="1600" dirty="0"/>
          </a:p>
        </p:txBody>
      </p:sp>
      <p:sp>
        <p:nvSpPr>
          <p:cNvPr id="4" name="Rectangle 3"/>
          <p:cNvSpPr/>
          <p:nvPr/>
        </p:nvSpPr>
        <p:spPr>
          <a:xfrm>
            <a:off x="2438400" y="6620412"/>
            <a:ext cx="6705600" cy="646331"/>
          </a:xfrm>
          <a:prstGeom prst="rect">
            <a:avLst/>
          </a:prstGeom>
        </p:spPr>
        <p:txBody>
          <a:bodyPr wrap="square">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b="1" dirty="0">
              <a:solidFill>
                <a:srgbClr val="000000"/>
              </a:solidFill>
            </a:endParaRPr>
          </a:p>
        </p:txBody>
      </p:sp>
      <p:pic>
        <p:nvPicPr>
          <p:cNvPr id="8" name="Picture 12" descr="memo grb copy"/>
          <p:cNvPicPr>
            <a:picLocks noChangeAspect="1" noChangeArrowheads="1"/>
          </p:cNvPicPr>
          <p:nvPr/>
        </p:nvPicPr>
        <p:blipFill>
          <a:blip r:embed="rId2" cstate="print"/>
          <a:srcRect/>
          <a:stretch>
            <a:fillRect/>
          </a:stretch>
        </p:blipFill>
        <p:spPr bwMode="auto">
          <a:xfrm>
            <a:off x="0" y="0"/>
            <a:ext cx="9144000" cy="175154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normAutofit/>
          </a:bodyPr>
          <a:lstStyle/>
          <a:p>
            <a:endParaRPr lang="en-US" sz="2800" dirty="0"/>
          </a:p>
        </p:txBody>
      </p:sp>
      <p:sp>
        <p:nvSpPr>
          <p:cNvPr id="69635" name="Rectangle 3"/>
          <p:cNvSpPr>
            <a:spLocks noGrp="1" noChangeArrowheads="1"/>
          </p:cNvSpPr>
          <p:nvPr>
            <p:ph type="body" idx="1"/>
          </p:nvPr>
        </p:nvSpPr>
        <p:spPr>
          <a:xfrm>
            <a:off x="0" y="1600200"/>
            <a:ext cx="9144000" cy="4525963"/>
          </a:xfrm>
        </p:spPr>
        <p:txBody>
          <a:bodyPr/>
          <a:lstStyle/>
          <a:p>
            <a:r>
              <a:rPr lang="sr-Latn-CS" sz="2000" dirty="0" smtClean="0"/>
              <a:t>1 novčana jedinica danas = (1+k) novčanih jedinica kroz godinu dana</a:t>
            </a:r>
          </a:p>
          <a:p>
            <a:endParaRPr lang="sr-Latn-CS" sz="2000" dirty="0" smtClean="0"/>
          </a:p>
          <a:p>
            <a:r>
              <a:rPr lang="sr-Latn-CS" sz="2000" dirty="0" smtClean="0"/>
              <a:t>1 novčana jedinica danas = (1+k)</a:t>
            </a:r>
            <a:r>
              <a:rPr lang="sr-Latn-CS" sz="2000" baseline="30000" dirty="0" smtClean="0"/>
              <a:t>2</a:t>
            </a:r>
            <a:r>
              <a:rPr lang="sr-Latn-CS" sz="2000" dirty="0" smtClean="0"/>
              <a:t> novčanih jedinica kroz dve godine</a:t>
            </a:r>
            <a:r>
              <a:rPr lang="en-US" sz="2000" dirty="0" smtClean="0"/>
              <a:t> </a:t>
            </a:r>
            <a:endParaRPr lang="sr-Latn-CS" sz="2000" dirty="0" smtClean="0"/>
          </a:p>
          <a:p>
            <a:endParaRPr lang="sr-Latn-CS" sz="2000" dirty="0" smtClean="0"/>
          </a:p>
          <a:p>
            <a:r>
              <a:rPr lang="sr-Latn-CS" sz="2000" dirty="0" smtClean="0"/>
              <a:t>1 novčana jedinica danas = (1+k)</a:t>
            </a:r>
            <a:r>
              <a:rPr lang="sr-Latn-CS" sz="2000" baseline="30000" dirty="0" smtClean="0"/>
              <a:t>n</a:t>
            </a:r>
            <a:r>
              <a:rPr lang="sr-Latn-CS" sz="2000" dirty="0" smtClean="0"/>
              <a:t> novčanih jedinica kroz n godina</a:t>
            </a:r>
            <a:r>
              <a:rPr lang="en-US" sz="2000" dirty="0" smtClean="0"/>
              <a:t> </a:t>
            </a:r>
            <a:endParaRPr lang="sr-Latn-CS" sz="2000" dirty="0" smtClean="0"/>
          </a:p>
          <a:p>
            <a:endParaRPr lang="sr-Latn-CS" sz="2000" dirty="0" smtClean="0"/>
          </a:p>
          <a:p>
            <a:r>
              <a:rPr lang="sr-Latn-CS" sz="2000" dirty="0" smtClean="0"/>
              <a:t>1 novčana jedinica kroz n godina  =                   novčanih jedinica danas</a:t>
            </a:r>
            <a:r>
              <a:rPr lang="en-US" sz="2000" dirty="0" smtClean="0"/>
              <a:t> </a:t>
            </a:r>
            <a:endParaRPr lang="sr-Latn-CS" sz="2000" dirty="0" smtClean="0"/>
          </a:p>
          <a:p>
            <a:endParaRPr lang="sr-Latn-CS" sz="2000" dirty="0"/>
          </a:p>
        </p:txBody>
      </p:sp>
      <p:sp>
        <p:nvSpPr>
          <p:cNvPr id="69636" name="Rectangle 4"/>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69637" name="Object 5"/>
          <p:cNvGraphicFramePr>
            <a:graphicFrameLocks noChangeAspect="1"/>
          </p:cNvGraphicFramePr>
          <p:nvPr/>
        </p:nvGraphicFramePr>
        <p:xfrm>
          <a:off x="468313" y="4768850"/>
          <a:ext cx="3455987" cy="833438"/>
        </p:xfrm>
        <a:graphic>
          <a:graphicData uri="http://schemas.openxmlformats.org/presentationml/2006/ole">
            <p:oleObj spid="_x0000_s73730" name="Microsoft Equation 3.0" r:id="rId3" imgW="1104421" imgH="266584" progId="Equation.3">
              <p:embed/>
            </p:oleObj>
          </a:graphicData>
        </a:graphic>
      </p:graphicFrame>
      <p:sp>
        <p:nvSpPr>
          <p:cNvPr id="69638" name="Rectangle 6"/>
          <p:cNvSpPr>
            <a:spLocks noChangeArrowheads="1"/>
          </p:cNvSpPr>
          <p:nvPr/>
        </p:nvSpPr>
        <p:spPr bwMode="auto">
          <a:xfrm>
            <a:off x="0" y="3214688"/>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69639" name="Object 7"/>
          <p:cNvGraphicFramePr>
            <a:graphicFrameLocks noChangeAspect="1"/>
          </p:cNvGraphicFramePr>
          <p:nvPr/>
        </p:nvGraphicFramePr>
        <p:xfrm>
          <a:off x="5435600" y="4652963"/>
          <a:ext cx="2305050" cy="1139825"/>
        </p:xfrm>
        <a:graphic>
          <a:graphicData uri="http://schemas.openxmlformats.org/presentationml/2006/ole">
            <p:oleObj spid="_x0000_s73731" name="Microsoft Equation 3.0" r:id="rId4" imgW="876300" imgH="431800" progId="Equation.3">
              <p:embed/>
            </p:oleObj>
          </a:graphicData>
        </a:graphic>
      </p:graphicFrame>
      <p:sp>
        <p:nvSpPr>
          <p:cNvPr id="69640" name="Rectangle 8"/>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69641" name="Object 9"/>
          <p:cNvGraphicFramePr>
            <a:graphicFrameLocks noChangeAspect="1"/>
          </p:cNvGraphicFramePr>
          <p:nvPr/>
        </p:nvGraphicFramePr>
        <p:xfrm>
          <a:off x="4427538" y="3644900"/>
          <a:ext cx="936625" cy="781050"/>
        </p:xfrm>
        <a:graphic>
          <a:graphicData uri="http://schemas.openxmlformats.org/presentationml/2006/ole">
            <p:oleObj spid="_x0000_s73732" name="Microsoft Equation 3.0" r:id="rId5" imgW="520474" imgH="431613" progId="Equation.3">
              <p:embed/>
            </p:oleObj>
          </a:graphicData>
        </a:graphic>
      </p:graphicFrame>
      <p:pic>
        <p:nvPicPr>
          <p:cNvPr id="10" name="Picture 2" descr="D:\Korisnik\Desktop\images3.jpg"/>
          <p:cNvPicPr>
            <a:picLocks noChangeAspect="1" noChangeArrowheads="1"/>
          </p:cNvPicPr>
          <p:nvPr/>
        </p:nvPicPr>
        <p:blipFill>
          <a:blip r:embed="rId6" cstate="print"/>
          <a:srcRect/>
          <a:stretch>
            <a:fillRect/>
          </a:stretch>
        </p:blipFill>
        <p:spPr bwMode="auto">
          <a:xfrm>
            <a:off x="533400" y="152400"/>
            <a:ext cx="4267200" cy="1066801"/>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a:t>
            </a:r>
            <a:r>
              <a:rPr lang="sr-Latn-RS" sz="3600" dirty="0" smtClean="0"/>
              <a:t>evizni sistem</a:t>
            </a:r>
            <a:endParaRPr lang="en-US" sz="3600" dirty="0"/>
          </a:p>
        </p:txBody>
      </p:sp>
      <p:sp>
        <p:nvSpPr>
          <p:cNvPr id="3" name="Content Placeholder 2"/>
          <p:cNvSpPr>
            <a:spLocks noGrp="1"/>
          </p:cNvSpPr>
          <p:nvPr>
            <p:ph sz="quarter" idx="1"/>
          </p:nvPr>
        </p:nvSpPr>
        <p:spPr>
          <a:xfrm>
            <a:off x="228600" y="1600200"/>
            <a:ext cx="8537448" cy="4495800"/>
          </a:xfrm>
        </p:spPr>
        <p:txBody>
          <a:bodyPr>
            <a:normAutofit fontScale="62500" lnSpcReduction="20000"/>
          </a:bodyPr>
          <a:lstStyle/>
          <a:p>
            <a:pPr algn="just"/>
            <a:r>
              <a:rPr lang="sr-Latn-RS" dirty="0" smtClean="0"/>
              <a:t>Finansijske odnose sa inostranstvom nastali između domaćih i stranih fizičkih i lica uređuje devizni sistem, koji je podsistem finansijskog sistema. </a:t>
            </a:r>
          </a:p>
          <a:p>
            <a:pPr algn="just"/>
            <a:r>
              <a:rPr lang="sr-Latn-RS" dirty="0" smtClean="0"/>
              <a:t>Svaka privreda koja uvozi i izvozi roba i usluke mora imati jedan račun na kojem se evidentiraju svi prilivi novca iz inostranstva, po osnovu njenog izvoza i odlivi novca u inostranstvo, po osnovu uvoza roba i usluga. </a:t>
            </a:r>
          </a:p>
          <a:p>
            <a:pPr algn="just"/>
            <a:r>
              <a:rPr lang="sr-Latn-RS" dirty="0" smtClean="0"/>
              <a:t>Svi prilivi novca iz inostranstva označavaju se izrazom potraživanja i evidentiraju se u aktivi bilansa, a sva oticanja novca iz zemlje u inostranstvo označavaju se izrazom dugovanja i evidentiraju se u pasivi bilansa. Račun dugovonja i potraživanja jedne privrede zove se </a:t>
            </a:r>
            <a:r>
              <a:rPr lang="sr-Latn-RS" b="1" dirty="0" smtClean="0"/>
              <a:t>platni bilans</a:t>
            </a:r>
            <a:r>
              <a:rPr lang="sr-Latn-RS" dirty="0" smtClean="0"/>
              <a:t>.</a:t>
            </a:r>
          </a:p>
          <a:p>
            <a:pPr algn="just"/>
            <a:r>
              <a:rPr lang="sr-Latn-RS" dirty="0" smtClean="0"/>
              <a:t>Kada je izvoz roba veći od uvoza reč je o </a:t>
            </a:r>
            <a:r>
              <a:rPr lang="sr-Latn-RS" dirty="0" smtClean="0">
                <a:solidFill>
                  <a:srgbClr val="FF0000"/>
                </a:solidFill>
              </a:rPr>
              <a:t>suficitu u platnom bilansu</a:t>
            </a:r>
            <a:r>
              <a:rPr lang="sr-Latn-RS" dirty="0" smtClean="0"/>
              <a:t>, a ukoliko je uvoz veći od izvoza reč je o </a:t>
            </a:r>
            <a:r>
              <a:rPr lang="sr-Latn-RS" dirty="0" smtClean="0">
                <a:solidFill>
                  <a:srgbClr val="FF0000"/>
                </a:solidFill>
              </a:rPr>
              <a:t>deficitu platnog bilansa</a:t>
            </a:r>
            <a:r>
              <a:rPr lang="sr-Latn-RS" dirty="0" smtClean="0"/>
              <a:t>.</a:t>
            </a:r>
          </a:p>
          <a:p>
            <a:pPr algn="just"/>
            <a:r>
              <a:rPr lang="sr-Latn-RS" dirty="0" smtClean="0"/>
              <a:t>Dugovna strana platnog bilansa formira ponudu domaće valute (dinara) na deviznom tržištu, a potražna strana platnog bilansa formira tražnju dinara na deviznom tržištu. U preseku krive ponude i tražnje, na slobodnom deviznom tržištu formira se devizni kurs.</a:t>
            </a:r>
          </a:p>
          <a:p>
            <a:pPr algn="just"/>
            <a:r>
              <a:rPr lang="sr-Latn-RS" dirty="0" smtClean="0"/>
              <a:t>Najvažniji faktori obezvređenja (</a:t>
            </a:r>
            <a:r>
              <a:rPr lang="sr-Latn-RS" dirty="0" smtClean="0">
                <a:solidFill>
                  <a:srgbClr val="FF0000"/>
                </a:solidFill>
              </a:rPr>
              <a:t>depresijacije</a:t>
            </a:r>
            <a:r>
              <a:rPr lang="sr-Latn-RS" dirty="0" smtClean="0"/>
              <a:t>) odnosno jačanja vrednosti (</a:t>
            </a:r>
            <a:r>
              <a:rPr lang="sr-Latn-RS" dirty="0" smtClean="0">
                <a:solidFill>
                  <a:srgbClr val="FF0000"/>
                </a:solidFill>
              </a:rPr>
              <a:t>apresijacije) </a:t>
            </a:r>
            <a:r>
              <a:rPr lang="sr-Latn-RS" dirty="0" smtClean="0"/>
              <a:t>jedne valute su: </a:t>
            </a:r>
            <a:r>
              <a:rPr lang="sr-Latn-RS" i="1" dirty="0" smtClean="0"/>
              <a:t>stopa inflacije, kamatna stopa, efikasnost investicija, visina dohotka, špekulacije o promenama deviznog kursa, promena trgovačkih uzora</a:t>
            </a:r>
            <a:r>
              <a:rPr lang="sr-Latn-RS" dirty="0" smtClean="0"/>
              <a:t>.</a:t>
            </a:r>
          </a:p>
          <a:p>
            <a:pPr algn="just"/>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3200" dirty="0" smtClean="0"/>
              <a:t>Poreski sistem</a:t>
            </a:r>
            <a:endParaRPr lang="en-US" sz="3200" dirty="0"/>
          </a:p>
        </p:txBody>
      </p:sp>
      <p:sp>
        <p:nvSpPr>
          <p:cNvPr id="3" name="Content Placeholder 2"/>
          <p:cNvSpPr>
            <a:spLocks noGrp="1"/>
          </p:cNvSpPr>
          <p:nvPr>
            <p:ph sz="quarter" idx="1"/>
          </p:nvPr>
        </p:nvSpPr>
        <p:spPr>
          <a:xfrm>
            <a:off x="228600" y="1600200"/>
            <a:ext cx="8537448" cy="5257800"/>
          </a:xfrm>
        </p:spPr>
        <p:txBody>
          <a:bodyPr>
            <a:normAutofit fontScale="92500" lnSpcReduction="20000"/>
          </a:bodyPr>
          <a:lstStyle/>
          <a:p>
            <a:pPr algn="just"/>
            <a:r>
              <a:rPr lang="en-US" dirty="0" err="1" smtClean="0"/>
              <a:t>Poreski</a:t>
            </a:r>
            <a:r>
              <a:rPr lang="en-US" dirty="0" smtClean="0"/>
              <a:t> </a:t>
            </a:r>
            <a:r>
              <a:rPr lang="en-US" dirty="0" err="1" smtClean="0"/>
              <a:t>sistem</a:t>
            </a:r>
            <a:r>
              <a:rPr lang="en-US" dirty="0" smtClean="0"/>
              <a:t> je </a:t>
            </a:r>
            <a:r>
              <a:rPr lang="en-US" dirty="0" err="1" smtClean="0"/>
              <a:t>skup</a:t>
            </a:r>
            <a:r>
              <a:rPr lang="en-US" dirty="0" smtClean="0"/>
              <a:t> </a:t>
            </a:r>
            <a:r>
              <a:rPr lang="en-US" dirty="0" err="1" smtClean="0"/>
              <a:t>poreskih</a:t>
            </a:r>
            <a:r>
              <a:rPr lang="en-US" dirty="0" smtClean="0"/>
              <a:t> </a:t>
            </a:r>
            <a:r>
              <a:rPr lang="sr-Latn-BA" dirty="0" smtClean="0"/>
              <a:t>oblika koji su povezani zajedničkim ciljevima koje je oporezivanjem potrebno realizovati</a:t>
            </a:r>
            <a:r>
              <a:rPr lang="en-US" dirty="0" smtClean="0"/>
              <a:t>.</a:t>
            </a:r>
            <a:r>
              <a:rPr lang="sr-Latn-BA" dirty="0" smtClean="0"/>
              <a:t> Ti ciljevi su:</a:t>
            </a:r>
          </a:p>
          <a:p>
            <a:pPr algn="just">
              <a:buFont typeface="Arial" pitchFamily="34" charset="0"/>
              <a:buChar char="•"/>
            </a:pPr>
            <a:r>
              <a:rPr lang="sr-Latn-BA" dirty="0" smtClean="0"/>
              <a:t> fisklani i </a:t>
            </a:r>
          </a:p>
          <a:p>
            <a:pPr algn="just">
              <a:buFont typeface="Arial" pitchFamily="34" charset="0"/>
              <a:buChar char="•"/>
            </a:pPr>
            <a:r>
              <a:rPr lang="sr-Latn-BA" dirty="0" smtClean="0"/>
              <a:t> nefiskalni. </a:t>
            </a:r>
          </a:p>
          <a:p>
            <a:pPr algn="just">
              <a:buNone/>
            </a:pPr>
            <a:r>
              <a:rPr lang="sr-Latn-BA" b="1" dirty="0" smtClean="0"/>
              <a:t>   Fiskalni ciljevi </a:t>
            </a:r>
            <a:r>
              <a:rPr lang="sr-Latn-BA" dirty="0" smtClean="0"/>
              <a:t>se odnose na podmirenje različitih javnih rashoda.</a:t>
            </a:r>
            <a:r>
              <a:rPr lang="en-US" dirty="0" smtClean="0"/>
              <a:t> </a:t>
            </a:r>
            <a:endParaRPr lang="sr-Latn-BA" dirty="0" smtClean="0"/>
          </a:p>
          <a:p>
            <a:pPr algn="just">
              <a:buNone/>
            </a:pPr>
            <a:r>
              <a:rPr lang="sr-Latn-BA" b="1" dirty="0" smtClean="0"/>
              <a:t>    </a:t>
            </a:r>
            <a:r>
              <a:rPr lang="en-US" b="1" dirty="0" err="1" smtClean="0"/>
              <a:t>Nefiskalni</a:t>
            </a:r>
            <a:r>
              <a:rPr lang="en-US" b="1" dirty="0" smtClean="0"/>
              <a:t> </a:t>
            </a:r>
            <a:r>
              <a:rPr lang="en-US" b="1" dirty="0" err="1" smtClean="0"/>
              <a:t>ciljevi</a:t>
            </a:r>
            <a:r>
              <a:rPr lang="en-US" b="1" dirty="0" smtClean="0"/>
              <a:t> </a:t>
            </a:r>
            <a:r>
              <a:rPr lang="en-US" dirty="0" smtClean="0"/>
              <a:t>se </a:t>
            </a:r>
            <a:r>
              <a:rPr lang="en-US" dirty="0" err="1" smtClean="0"/>
              <a:t>vezuju</a:t>
            </a:r>
            <a:r>
              <a:rPr lang="en-US" dirty="0" smtClean="0"/>
              <a:t> </a:t>
            </a:r>
            <a:r>
              <a:rPr lang="en-US" dirty="0" err="1" smtClean="0"/>
              <a:t>za</a:t>
            </a:r>
            <a:r>
              <a:rPr lang="en-US" dirty="0" smtClean="0"/>
              <a:t> </a:t>
            </a:r>
            <a:r>
              <a:rPr lang="en-US" dirty="0" err="1" smtClean="0"/>
              <a:t>efekte</a:t>
            </a:r>
            <a:r>
              <a:rPr lang="en-US" dirty="0" smtClean="0"/>
              <a:t> </a:t>
            </a:r>
            <a:r>
              <a:rPr lang="en-US" dirty="0" err="1" smtClean="0"/>
              <a:t>koji</a:t>
            </a:r>
            <a:r>
              <a:rPr lang="en-US" dirty="0" smtClean="0"/>
              <a:t> se </a:t>
            </a:r>
            <a:r>
              <a:rPr lang="en-US" dirty="0" err="1" smtClean="0"/>
              <a:t>poreskom</a:t>
            </a:r>
            <a:r>
              <a:rPr lang="en-US" dirty="0" smtClean="0"/>
              <a:t> </a:t>
            </a:r>
            <a:r>
              <a:rPr lang="en-US" dirty="0" err="1" smtClean="0"/>
              <a:t>politikom</a:t>
            </a:r>
            <a:r>
              <a:rPr lang="en-US" dirty="0" smtClean="0"/>
              <a:t> </a:t>
            </a:r>
            <a:r>
              <a:rPr lang="en-US" dirty="0" err="1" smtClean="0"/>
              <a:t>postižu</a:t>
            </a:r>
            <a:r>
              <a:rPr lang="en-US" dirty="0" smtClean="0"/>
              <a:t> u </a:t>
            </a:r>
            <a:r>
              <a:rPr lang="en-US" dirty="0" err="1" smtClean="0"/>
              <a:t>područjima</a:t>
            </a:r>
            <a:r>
              <a:rPr lang="en-US" dirty="0" smtClean="0"/>
              <a:t> </a:t>
            </a:r>
            <a:r>
              <a:rPr lang="en-US" dirty="0" err="1" smtClean="0"/>
              <a:t>ekonomskog</a:t>
            </a:r>
            <a:r>
              <a:rPr lang="en-US" dirty="0" smtClean="0"/>
              <a:t> </a:t>
            </a:r>
            <a:r>
              <a:rPr lang="en-US" dirty="0" err="1" smtClean="0"/>
              <a:t>i</a:t>
            </a:r>
            <a:r>
              <a:rPr lang="en-US" dirty="0" smtClean="0"/>
              <a:t> </a:t>
            </a:r>
            <a:r>
              <a:rPr lang="en-US" dirty="0" err="1" smtClean="0"/>
              <a:t>društvenog</a:t>
            </a:r>
            <a:r>
              <a:rPr lang="en-US" dirty="0" smtClean="0"/>
              <a:t> </a:t>
            </a:r>
            <a:r>
              <a:rPr lang="en-US" dirty="0" err="1" smtClean="0"/>
              <a:t>života</a:t>
            </a:r>
            <a:r>
              <a:rPr lang="en-US" dirty="0" smtClean="0"/>
              <a:t>. </a:t>
            </a:r>
            <a:r>
              <a:rPr lang="en-US" dirty="0" err="1" smtClean="0"/>
              <a:t>Dve</a:t>
            </a:r>
            <a:r>
              <a:rPr lang="en-US" dirty="0" smtClean="0"/>
              <a:t> </a:t>
            </a:r>
            <a:r>
              <a:rPr lang="en-US" dirty="0" err="1" smtClean="0"/>
              <a:t>najznačajnije</a:t>
            </a:r>
            <a:r>
              <a:rPr lang="en-US" dirty="0" smtClean="0"/>
              <a:t> </a:t>
            </a:r>
            <a:r>
              <a:rPr lang="en-US" dirty="0" err="1" smtClean="0"/>
              <a:t>grupe</a:t>
            </a:r>
            <a:r>
              <a:rPr lang="en-US" dirty="0" smtClean="0"/>
              <a:t> </a:t>
            </a:r>
            <a:r>
              <a:rPr lang="en-US" dirty="0" err="1" smtClean="0"/>
              <a:t>nefiskalnih</a:t>
            </a:r>
            <a:r>
              <a:rPr lang="en-US" dirty="0" smtClean="0"/>
              <a:t> </a:t>
            </a:r>
            <a:r>
              <a:rPr lang="en-US" dirty="0" err="1" smtClean="0"/>
              <a:t>ciljeva</a:t>
            </a:r>
            <a:r>
              <a:rPr lang="en-US" dirty="0" smtClean="0"/>
              <a:t> </a:t>
            </a:r>
            <a:r>
              <a:rPr lang="en-US" dirty="0" err="1" smtClean="0"/>
              <a:t>su</a:t>
            </a:r>
            <a:r>
              <a:rPr lang="en-US" dirty="0" smtClean="0"/>
              <a:t>: </a:t>
            </a:r>
            <a:r>
              <a:rPr lang="en-US" dirty="0" err="1" smtClean="0"/>
              <a:t>ekonomski</a:t>
            </a:r>
            <a:r>
              <a:rPr lang="en-US" dirty="0" smtClean="0"/>
              <a:t> </a:t>
            </a:r>
            <a:r>
              <a:rPr lang="en-US" dirty="0" err="1" smtClean="0"/>
              <a:t>i</a:t>
            </a:r>
            <a:r>
              <a:rPr lang="en-US" dirty="0" smtClean="0"/>
              <a:t> </a:t>
            </a:r>
            <a:r>
              <a:rPr lang="en-US" dirty="0" err="1" smtClean="0"/>
              <a:t>socijalno</a:t>
            </a:r>
            <a:r>
              <a:rPr lang="sr-Latn-BA" dirty="0" smtClean="0"/>
              <a:t>-</a:t>
            </a:r>
            <a:r>
              <a:rPr lang="en-US" dirty="0" err="1" smtClean="0"/>
              <a:t>politički</a:t>
            </a:r>
            <a:r>
              <a:rPr lang="en-US" dirty="0" smtClean="0"/>
              <a:t> </a:t>
            </a:r>
            <a:r>
              <a:rPr lang="en-US" dirty="0" err="1" smtClean="0"/>
              <a:t>ciljevi</a:t>
            </a:r>
            <a:r>
              <a:rPr lang="en-US" dirty="0" smtClean="0"/>
              <a:t>. </a:t>
            </a:r>
            <a:r>
              <a:rPr lang="sr-Latn-BA" dirty="0" smtClean="0"/>
              <a:t>Ovi ciljevi se realizuju kroz različite poreske olakšice pojedincima (fizičkim i pravnim licima) ili grupama (grane, sektori).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62500" lnSpcReduction="20000"/>
          </a:bodyPr>
          <a:lstStyle/>
          <a:p>
            <a:pPr algn="just">
              <a:buNone/>
            </a:pPr>
            <a:r>
              <a:rPr lang="sr-Latn-BA" b="1" dirty="0" smtClean="0"/>
              <a:t>     </a:t>
            </a:r>
            <a:r>
              <a:rPr lang="en-US" b="1" dirty="0" err="1" smtClean="0"/>
              <a:t>Porezi</a:t>
            </a:r>
            <a:r>
              <a:rPr lang="en-US" dirty="0" smtClean="0"/>
              <a:t> </a:t>
            </a:r>
            <a:r>
              <a:rPr lang="sr-Latn-BA" dirty="0" smtClean="0"/>
              <a:t>(</a:t>
            </a:r>
            <a:r>
              <a:rPr lang="en-US" dirty="0" err="1" smtClean="0"/>
              <a:t>kao</a:t>
            </a:r>
            <a:r>
              <a:rPr lang="en-US" dirty="0" smtClean="0"/>
              <a:t> </a:t>
            </a:r>
            <a:r>
              <a:rPr lang="en-US" dirty="0" err="1" smtClean="0"/>
              <a:t>što</a:t>
            </a:r>
            <a:r>
              <a:rPr lang="en-US" dirty="0" smtClean="0"/>
              <a:t> </a:t>
            </a:r>
            <a:r>
              <a:rPr lang="en-US" dirty="0" err="1" smtClean="0"/>
              <a:t>su</a:t>
            </a:r>
            <a:r>
              <a:rPr lang="en-US" dirty="0" smtClean="0"/>
              <a:t> </a:t>
            </a:r>
            <a:r>
              <a:rPr lang="en-US" dirty="0" err="1" smtClean="0"/>
              <a:t>porez</a:t>
            </a:r>
            <a:r>
              <a:rPr lang="en-US" dirty="0" smtClean="0"/>
              <a:t> </a:t>
            </a:r>
            <a:r>
              <a:rPr lang="en-US" dirty="0" err="1" smtClean="0"/>
              <a:t>na</a:t>
            </a:r>
            <a:r>
              <a:rPr lang="en-US" dirty="0" smtClean="0"/>
              <a:t> </a:t>
            </a:r>
            <a:r>
              <a:rPr lang="en-US" dirty="0" err="1" smtClean="0"/>
              <a:t>dohodak</a:t>
            </a:r>
            <a:r>
              <a:rPr lang="en-US" dirty="0" smtClean="0"/>
              <a:t> </a:t>
            </a:r>
            <a:r>
              <a:rPr lang="en-US" dirty="0" err="1" smtClean="0"/>
              <a:t>fizi</a:t>
            </a:r>
            <a:r>
              <a:rPr lang="sr-Latn-BA" dirty="0" smtClean="0"/>
              <a:t>č</a:t>
            </a:r>
            <a:r>
              <a:rPr lang="en-US" dirty="0" err="1" smtClean="0"/>
              <a:t>kih</a:t>
            </a:r>
            <a:r>
              <a:rPr lang="en-US" dirty="0" smtClean="0"/>
              <a:t> </a:t>
            </a:r>
            <a:r>
              <a:rPr lang="en-US" dirty="0" err="1" smtClean="0"/>
              <a:t>i</a:t>
            </a:r>
            <a:r>
              <a:rPr lang="en-US" dirty="0" smtClean="0"/>
              <a:t> </a:t>
            </a:r>
            <a:r>
              <a:rPr lang="en-US" dirty="0" err="1" smtClean="0"/>
              <a:t>pravnih</a:t>
            </a:r>
            <a:r>
              <a:rPr lang="en-US" dirty="0" smtClean="0"/>
              <a:t> </a:t>
            </a:r>
            <a:r>
              <a:rPr lang="en-US" dirty="0" err="1" smtClean="0"/>
              <a:t>lica</a:t>
            </a:r>
            <a:r>
              <a:rPr lang="en-US" dirty="0" smtClean="0"/>
              <a:t>, </a:t>
            </a:r>
            <a:r>
              <a:rPr lang="en-US" dirty="0" err="1" smtClean="0"/>
              <a:t>porez</a:t>
            </a:r>
            <a:r>
              <a:rPr lang="en-US" dirty="0" smtClean="0"/>
              <a:t> </a:t>
            </a:r>
            <a:r>
              <a:rPr lang="en-US" dirty="0" err="1" smtClean="0"/>
              <a:t>na</a:t>
            </a:r>
            <a:r>
              <a:rPr lang="en-US" dirty="0" smtClean="0"/>
              <a:t> </a:t>
            </a:r>
            <a:r>
              <a:rPr lang="en-US" dirty="0" err="1" smtClean="0"/>
              <a:t>promet</a:t>
            </a:r>
            <a:r>
              <a:rPr lang="en-US" dirty="0" smtClean="0"/>
              <a:t>, </a:t>
            </a:r>
            <a:r>
              <a:rPr lang="en-US" dirty="0" err="1" smtClean="0"/>
              <a:t>akciza</a:t>
            </a:r>
            <a:r>
              <a:rPr lang="en-US" dirty="0" smtClean="0"/>
              <a:t>, </a:t>
            </a:r>
            <a:r>
              <a:rPr lang="en-US" dirty="0" err="1" smtClean="0"/>
              <a:t>porez</a:t>
            </a:r>
            <a:r>
              <a:rPr lang="en-US" dirty="0" smtClean="0"/>
              <a:t> </a:t>
            </a:r>
            <a:r>
              <a:rPr lang="en-US" dirty="0" err="1" smtClean="0"/>
              <a:t>na</a:t>
            </a:r>
            <a:r>
              <a:rPr lang="en-US" dirty="0" smtClean="0"/>
              <a:t> </a:t>
            </a:r>
            <a:r>
              <a:rPr lang="en-US" dirty="0" err="1" smtClean="0"/>
              <a:t>imovinu</a:t>
            </a:r>
            <a:r>
              <a:rPr lang="en-US" dirty="0" smtClean="0"/>
              <a:t> </a:t>
            </a:r>
            <a:r>
              <a:rPr lang="en-US" dirty="0" err="1" smtClean="0"/>
              <a:t>i</a:t>
            </a:r>
            <a:r>
              <a:rPr lang="en-US" dirty="0" smtClean="0"/>
              <a:t> dr.), </a:t>
            </a:r>
            <a:r>
              <a:rPr lang="en-US" dirty="0" err="1" smtClean="0"/>
              <a:t>kao</a:t>
            </a:r>
            <a:r>
              <a:rPr lang="en-US" dirty="0" smtClean="0"/>
              <a:t> </a:t>
            </a:r>
            <a:r>
              <a:rPr lang="en-US" dirty="0" err="1" smtClean="0"/>
              <a:t>deo</a:t>
            </a:r>
            <a:r>
              <a:rPr lang="en-US" dirty="0" smtClean="0"/>
              <a:t> </a:t>
            </a:r>
            <a:r>
              <a:rPr lang="en-US" dirty="0" err="1" smtClean="0"/>
              <a:t>javnih</a:t>
            </a:r>
            <a:r>
              <a:rPr lang="en-US" dirty="0" smtClean="0"/>
              <a:t> </a:t>
            </a:r>
            <a:r>
              <a:rPr lang="en-US" dirty="0" err="1" smtClean="0"/>
              <a:t>prihoda</a:t>
            </a:r>
            <a:r>
              <a:rPr lang="en-US" dirty="0" smtClean="0"/>
              <a:t> </a:t>
            </a:r>
            <a:r>
              <a:rPr lang="en-US" dirty="0" err="1" smtClean="0"/>
              <a:t>predstavljaju</a:t>
            </a:r>
            <a:r>
              <a:rPr lang="en-US" dirty="0" smtClean="0"/>
              <a:t> </a:t>
            </a:r>
            <a:r>
              <a:rPr lang="en-US" dirty="0" err="1" smtClean="0"/>
              <a:t>najzna</a:t>
            </a:r>
            <a:r>
              <a:rPr lang="sr-Latn-BA" dirty="0" smtClean="0"/>
              <a:t>č</a:t>
            </a:r>
            <a:r>
              <a:rPr lang="en-US" dirty="0" err="1" smtClean="0"/>
              <a:t>ajniji</a:t>
            </a:r>
            <a:r>
              <a:rPr lang="en-US" dirty="0" smtClean="0"/>
              <a:t> instrument </a:t>
            </a:r>
            <a:r>
              <a:rPr lang="en-US" dirty="0" err="1" smtClean="0"/>
              <a:t>prikupljanja</a:t>
            </a:r>
            <a:r>
              <a:rPr lang="en-US" dirty="0" smtClean="0"/>
              <a:t> </a:t>
            </a:r>
            <a:r>
              <a:rPr lang="en-US" dirty="0" err="1" smtClean="0"/>
              <a:t>prihoda</a:t>
            </a:r>
            <a:r>
              <a:rPr lang="en-US" dirty="0" smtClean="0"/>
              <a:t> </a:t>
            </a:r>
            <a:r>
              <a:rPr lang="sr-Latn-BA" dirty="0" smtClean="0"/>
              <a:t>države</a:t>
            </a:r>
            <a:r>
              <a:rPr lang="en-US" dirty="0" smtClean="0"/>
              <a:t>.</a:t>
            </a:r>
            <a:r>
              <a:rPr lang="sr-Latn-BA" dirty="0" smtClean="0"/>
              <a:t> </a:t>
            </a:r>
          </a:p>
          <a:p>
            <a:pPr algn="just">
              <a:buNone/>
            </a:pPr>
            <a:r>
              <a:rPr lang="sr-Latn-BA" dirty="0" smtClean="0"/>
              <a:t>     </a:t>
            </a:r>
            <a:r>
              <a:rPr lang="en-US" dirty="0" err="1" smtClean="0"/>
              <a:t>Opšte</a:t>
            </a:r>
            <a:r>
              <a:rPr lang="en-US" dirty="0" smtClean="0"/>
              <a:t> </a:t>
            </a:r>
            <a:r>
              <a:rPr lang="en-US" dirty="0" err="1" smtClean="0"/>
              <a:t>karakteristike</a:t>
            </a:r>
            <a:r>
              <a:rPr lang="en-US" dirty="0" smtClean="0"/>
              <a:t> </a:t>
            </a:r>
            <a:r>
              <a:rPr lang="en-US" dirty="0" err="1" smtClean="0"/>
              <a:t>poreza</a:t>
            </a:r>
            <a:r>
              <a:rPr lang="en-US" dirty="0" smtClean="0"/>
              <a:t> </a:t>
            </a:r>
            <a:r>
              <a:rPr lang="en-US" dirty="0" err="1" smtClean="0"/>
              <a:t>su</a:t>
            </a:r>
            <a:r>
              <a:rPr lang="sr-Latn-BA" dirty="0" smtClean="0"/>
              <a:t>:</a:t>
            </a:r>
          </a:p>
          <a:p>
            <a:pPr algn="just">
              <a:buFont typeface="Arial" pitchFamily="34" charset="0"/>
              <a:buChar char="•"/>
            </a:pPr>
            <a:r>
              <a:rPr lang="en-US" dirty="0" smtClean="0"/>
              <a:t> u </a:t>
            </a:r>
            <a:r>
              <a:rPr lang="en-US" dirty="0" err="1" smtClean="0"/>
              <a:t>njegovoj</a:t>
            </a:r>
            <a:r>
              <a:rPr lang="en-US" dirty="0" smtClean="0"/>
              <a:t> </a:t>
            </a:r>
            <a:r>
              <a:rPr lang="en-US" dirty="0" err="1" smtClean="0"/>
              <a:t>osnovi</a:t>
            </a:r>
            <a:r>
              <a:rPr lang="en-US" dirty="0" smtClean="0"/>
              <a:t> </a:t>
            </a:r>
            <a:r>
              <a:rPr lang="en-US" dirty="0" err="1" smtClean="0"/>
              <a:t>leži</a:t>
            </a:r>
            <a:r>
              <a:rPr lang="en-US" dirty="0" smtClean="0"/>
              <a:t> </a:t>
            </a:r>
            <a:r>
              <a:rPr lang="en-US" dirty="0" err="1" smtClean="0"/>
              <a:t>prinuda</a:t>
            </a:r>
            <a:r>
              <a:rPr lang="en-US" dirty="0" smtClean="0"/>
              <a:t>, </a:t>
            </a:r>
            <a:endParaRPr lang="sr-Latn-BA" dirty="0" smtClean="0"/>
          </a:p>
          <a:p>
            <a:pPr algn="just">
              <a:buFont typeface="Arial" pitchFamily="34" charset="0"/>
              <a:buChar char="•"/>
            </a:pPr>
            <a:r>
              <a:rPr lang="en-US" dirty="0" err="1" smtClean="0"/>
              <a:t>porez</a:t>
            </a:r>
            <a:r>
              <a:rPr lang="en-US" dirty="0" smtClean="0"/>
              <a:t> </a:t>
            </a:r>
            <a:r>
              <a:rPr lang="en-US" dirty="0" err="1" smtClean="0"/>
              <a:t>predstavlja</a:t>
            </a:r>
            <a:r>
              <a:rPr lang="en-US" dirty="0" smtClean="0"/>
              <a:t> </a:t>
            </a:r>
            <a:r>
              <a:rPr lang="en-US" dirty="0" err="1" smtClean="0"/>
              <a:t>davanje</a:t>
            </a:r>
            <a:r>
              <a:rPr lang="en-US" dirty="0" smtClean="0"/>
              <a:t> </a:t>
            </a:r>
            <a:r>
              <a:rPr lang="en-US" dirty="0" err="1" smtClean="0"/>
              <a:t>bez</a:t>
            </a:r>
            <a:r>
              <a:rPr lang="en-US" dirty="0" smtClean="0"/>
              <a:t> </a:t>
            </a:r>
            <a:r>
              <a:rPr lang="en-US" dirty="0" err="1" smtClean="0"/>
              <a:t>direktne</a:t>
            </a:r>
            <a:r>
              <a:rPr lang="en-US" dirty="0" smtClean="0"/>
              <a:t> pro</a:t>
            </a:r>
            <a:r>
              <a:rPr lang="sr-Latn-BA" dirty="0" smtClean="0"/>
              <a:t>t</a:t>
            </a:r>
            <a:r>
              <a:rPr lang="en-US" dirty="0" err="1" smtClean="0"/>
              <a:t>ivnaknade</a:t>
            </a:r>
            <a:r>
              <a:rPr lang="en-US" dirty="0" smtClean="0"/>
              <a:t>; </a:t>
            </a:r>
            <a:endParaRPr lang="sr-Latn-BA" dirty="0" smtClean="0"/>
          </a:p>
          <a:p>
            <a:pPr algn="just">
              <a:buFont typeface="Arial" pitchFamily="34" charset="0"/>
              <a:buChar char="•"/>
            </a:pPr>
            <a:r>
              <a:rPr lang="en-US" dirty="0" smtClean="0"/>
              <a:t>to je </a:t>
            </a:r>
            <a:r>
              <a:rPr lang="en-US" dirty="0" err="1" smtClean="0"/>
              <a:t>takav</a:t>
            </a:r>
            <a:r>
              <a:rPr lang="en-US" dirty="0" smtClean="0"/>
              <a:t> </a:t>
            </a:r>
            <a:r>
              <a:rPr lang="en-US" dirty="0" err="1" smtClean="0"/>
              <a:t>prihod</a:t>
            </a:r>
            <a:r>
              <a:rPr lang="en-US" dirty="0" smtClean="0"/>
              <a:t> </a:t>
            </a:r>
            <a:r>
              <a:rPr lang="en-US" dirty="0" err="1" smtClean="0"/>
              <a:t>kod</a:t>
            </a:r>
            <a:r>
              <a:rPr lang="en-US" dirty="0" smtClean="0"/>
              <a:t> </a:t>
            </a:r>
            <a:r>
              <a:rPr lang="en-US" dirty="0" err="1" smtClean="0"/>
              <a:t>kojeg</a:t>
            </a:r>
            <a:r>
              <a:rPr lang="en-US" dirty="0" smtClean="0"/>
              <a:t> </a:t>
            </a:r>
            <a:r>
              <a:rPr lang="en-US" dirty="0" err="1" smtClean="0"/>
              <a:t>nije</a:t>
            </a:r>
            <a:r>
              <a:rPr lang="en-US" dirty="0" smtClean="0"/>
              <a:t> </a:t>
            </a:r>
            <a:r>
              <a:rPr lang="en-US" dirty="0" err="1" smtClean="0"/>
              <a:t>unapred</a:t>
            </a:r>
            <a:r>
              <a:rPr lang="en-US" dirty="0" smtClean="0"/>
              <a:t> </a:t>
            </a:r>
            <a:r>
              <a:rPr lang="en-US" dirty="0" err="1" smtClean="0"/>
              <a:t>utvrdena</a:t>
            </a:r>
            <a:r>
              <a:rPr lang="en-US" dirty="0" smtClean="0"/>
              <a:t> </a:t>
            </a:r>
            <a:r>
              <a:rPr lang="en-US" dirty="0" err="1" smtClean="0"/>
              <a:t>svrha</a:t>
            </a:r>
            <a:r>
              <a:rPr lang="en-US" dirty="0" smtClean="0"/>
              <a:t> </a:t>
            </a:r>
            <a:r>
              <a:rPr lang="en-US" dirty="0" err="1" smtClean="0"/>
              <a:t>za</a:t>
            </a:r>
            <a:r>
              <a:rPr lang="en-US" dirty="0" smtClean="0"/>
              <a:t> </a:t>
            </a:r>
            <a:r>
              <a:rPr lang="en-US" dirty="0" err="1" smtClean="0"/>
              <a:t>koju</a:t>
            </a:r>
            <a:r>
              <a:rPr lang="en-US" dirty="0" smtClean="0"/>
              <a:t> </a:t>
            </a:r>
            <a:r>
              <a:rPr lang="en-US" dirty="0" err="1" smtClean="0"/>
              <a:t>ce</a:t>
            </a:r>
            <a:r>
              <a:rPr lang="en-US" dirty="0" smtClean="0"/>
              <a:t> se </a:t>
            </a:r>
            <a:r>
              <a:rPr lang="en-US" dirty="0" err="1" smtClean="0"/>
              <a:t>upotrebiti</a:t>
            </a:r>
            <a:r>
              <a:rPr lang="en-US" dirty="0" smtClean="0"/>
              <a:t> </a:t>
            </a:r>
            <a:r>
              <a:rPr lang="en-US" dirty="0" err="1" smtClean="0"/>
              <a:t>i</a:t>
            </a:r>
            <a:r>
              <a:rPr lang="en-US" dirty="0" smtClean="0"/>
              <a:t> </a:t>
            </a:r>
            <a:r>
              <a:rPr lang="en-US" dirty="0" err="1" smtClean="0"/>
              <a:t>napla</a:t>
            </a:r>
            <a:r>
              <a:rPr lang="sr-Latn-BA" dirty="0" smtClean="0"/>
              <a:t>ć</a:t>
            </a:r>
            <a:r>
              <a:rPr lang="en-US" dirty="0" err="1" smtClean="0"/>
              <a:t>uje</a:t>
            </a:r>
            <a:r>
              <a:rPr lang="sr-Latn-BA" dirty="0" smtClean="0"/>
              <a:t> se</a:t>
            </a:r>
            <a:r>
              <a:rPr lang="en-US" dirty="0" smtClean="0"/>
              <a:t> u </a:t>
            </a:r>
            <a:r>
              <a:rPr lang="en-US" dirty="0" err="1" smtClean="0"/>
              <a:t>novcu</a:t>
            </a:r>
            <a:r>
              <a:rPr lang="en-US" dirty="0" smtClean="0"/>
              <a:t>.</a:t>
            </a:r>
            <a:r>
              <a:rPr lang="sr-Latn-BA" dirty="0" smtClean="0"/>
              <a:t> </a:t>
            </a:r>
          </a:p>
          <a:p>
            <a:pPr algn="just">
              <a:buFont typeface="Arial" pitchFamily="34" charset="0"/>
              <a:buChar char="•"/>
            </a:pPr>
            <a:r>
              <a:rPr lang="sr-Latn-BA" dirty="0" smtClean="0"/>
              <a:t>karakteriše ga derivativnost, jer je izveden iz ekonomske snage poreskih obveznika i predstavlja instrument preraspodele novostvorene vrednosti.</a:t>
            </a:r>
          </a:p>
          <a:p>
            <a:pPr algn="just">
              <a:buNone/>
            </a:pPr>
            <a:r>
              <a:rPr lang="sr-Latn-BA" dirty="0" smtClean="0"/>
              <a:t>      Porez je instrument fisklane politike. </a:t>
            </a:r>
          </a:p>
          <a:p>
            <a:pPr algn="just">
              <a:buNone/>
            </a:pPr>
            <a:r>
              <a:rPr lang="sr-Latn-BA" dirty="0" smtClean="0"/>
              <a:t>     Pored poreza instrument fisklane politike je i državna potrošnja. Ukoliko država želi da stimuliše agregatnu tražnju ona će povećati državnu potrošnju i/ili smanjiti poreze. To je </a:t>
            </a:r>
            <a:r>
              <a:rPr lang="sr-Latn-BA" dirty="0" smtClean="0">
                <a:solidFill>
                  <a:srgbClr val="FF0000"/>
                </a:solidFill>
              </a:rPr>
              <a:t>ekspanzivna fiskalna politika </a:t>
            </a:r>
            <a:r>
              <a:rPr lang="sr-Latn-BA" dirty="0" smtClean="0"/>
              <a:t>koja za posledicu ima smanjenje suficita i povećanje deficita u državnoj kasi. Suprotno, ukoliko država sprovodi </a:t>
            </a:r>
            <a:r>
              <a:rPr lang="sr-Latn-BA" dirty="0" smtClean="0">
                <a:solidFill>
                  <a:srgbClr val="FF0000"/>
                </a:solidFill>
              </a:rPr>
              <a:t>restriktivnu fisklanu politiku </a:t>
            </a:r>
            <a:r>
              <a:rPr lang="sr-Latn-BA" dirty="0" smtClean="0"/>
              <a:t>kojom želi da smanji agregatnu tražnju, ona će povećati poreze i smanjiti državnu potrošnju.</a:t>
            </a:r>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2800" dirty="0" smtClean="0"/>
              <a:t>Bankarski sistem</a:t>
            </a:r>
            <a:endParaRPr lang="en-US" sz="2800" dirty="0"/>
          </a:p>
        </p:txBody>
      </p:sp>
      <p:graphicFrame>
        <p:nvGraphicFramePr>
          <p:cNvPr id="24578" name="Diagram 2"/>
          <p:cNvGraphicFramePr>
            <a:graphicFrameLocks/>
          </p:cNvGraphicFramePr>
          <p:nvPr>
            <p:ph sz="quarter" idx="1"/>
          </p:nvPr>
        </p:nvGraphicFramePr>
        <p:xfrm>
          <a:off x="612775" y="1600200"/>
          <a:ext cx="8153400" cy="4495800"/>
        </p:xfrm>
        <a:graphic>
          <a:graphicData uri="http://schemas.openxmlformats.org/drawingml/2006/compatibility">
            <com:legacyDrawing xmlns:com="http://schemas.openxmlformats.org/drawingml/2006/compatibility" spid="_x0000_s24578"/>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12648" y="1600200"/>
            <a:ext cx="8153400" cy="5257800"/>
          </a:xfrm>
        </p:spPr>
        <p:txBody>
          <a:bodyPr>
            <a:normAutofit fontScale="55000" lnSpcReduction="20000"/>
          </a:bodyPr>
          <a:lstStyle/>
          <a:p>
            <a:pPr algn="just"/>
            <a:r>
              <a:rPr lang="sr-Latn-CS" b="1" dirty="0" smtClean="0"/>
              <a:t>Komercijalne banke </a:t>
            </a:r>
            <a:r>
              <a:rPr lang="sr-Latn-CS" dirty="0" smtClean="0"/>
              <a:t>u tradicionalnom smislu poslovanja obavljaju poslove mobilizacije finansijskih sredstava (pribavljanje depozita i drugih izvora), poslove kreditiranje sektora stanovništva (individualno bankarstvo), sektora privrede i države (institucionalno bankarstvo), kao i ino sektora (međunarodno bankarstvo) i poslove platnog prometa. Da bi opstale u konkurentskom okruženju one u savremenim uslovima poslovanja obavljaju i brojne poslove sa hartijama od vrednosti (emisija, prodaja, čuvanje hartija od vrednosti, poslove konsaltinga, finansijskog inženjeringa i sl.)</a:t>
            </a:r>
          </a:p>
          <a:p>
            <a:pPr algn="just"/>
            <a:r>
              <a:rPr lang="sr-Latn-CS" b="1" dirty="0" smtClean="0"/>
              <a:t>Investicione banke</a:t>
            </a:r>
            <a:r>
              <a:rPr lang="sr-Latn-CS" dirty="0" smtClean="0"/>
              <a:t> su po obimu kapitala najsnažnije i najmoćnije finansijske institucije. Pasivu investicionih banaka većim delom čini vlasnički kapital. Istovremeno, aktiva ovih banaka najvećim delom se sastoji od plasmana na tržištu kapitala. One na području emisije i plasmana hartija od vrednosti imaju vodeću ulogu.</a:t>
            </a:r>
          </a:p>
          <a:p>
            <a:pPr algn="just"/>
            <a:r>
              <a:rPr lang="sr-Latn-CS" dirty="0" smtClean="0"/>
              <a:t>Hipotekarne banke vrše plasiranje sredstava na srednji i duži rok, uz zalogu hipoteke klijenta kao oblika pokrića za odobrene zajmove.</a:t>
            </a:r>
          </a:p>
          <a:p>
            <a:pPr algn="just"/>
            <a:r>
              <a:rPr lang="sr-Latn-CS" b="1" dirty="0" smtClean="0"/>
              <a:t>Univerzalne banke </a:t>
            </a:r>
            <a:r>
              <a:rPr lang="sr-Latn-CS" dirty="0" smtClean="0"/>
              <a:t>se bave svim poslovima iz nomenklature bankarske registracije. Obim i širina bavljenja bankarskim poslovima ustanovljeni su veličinom banke. Funkcije koje obavljaju su: obezbeđenje plaćanja, depozitna funkcija, kreditna funkcija i poslovi sa hartijama od vrednosti.</a:t>
            </a:r>
          </a:p>
          <a:p>
            <a:pPr algn="just"/>
            <a:r>
              <a:rPr lang="sr-Latn-BA" b="1" dirty="0" smtClean="0"/>
              <a:t>Granske banke </a:t>
            </a:r>
            <a:r>
              <a:rPr lang="sr-Latn-BA" dirty="0" smtClean="0"/>
              <a:t>obavljaju sve bankarske poslove za potrebe pojedinih delatnosti ili grana. </a:t>
            </a:r>
            <a:endParaRPr lang="en-US" dirty="0" smtClean="0"/>
          </a:p>
          <a:p>
            <a:pPr algn="just"/>
            <a:r>
              <a:rPr lang="sr-Latn-BA" b="1" dirty="0" smtClean="0"/>
              <a:t>Regionalne banke </a:t>
            </a:r>
            <a:r>
              <a:rPr lang="sr-Latn-BA" dirty="0" smtClean="0"/>
              <a:t>obavljaju sve poslove za potrebe pojedinih regiona (Evropska Centralna Banka, Evropska banka za obnovu i razvoj, Azijska banka za razvoj, Londonski klub banaka itd.)</a:t>
            </a:r>
            <a:r>
              <a:rPr lang="sr-Cyrl-CS" dirty="0" smtClean="0"/>
              <a:t>.</a:t>
            </a:r>
            <a:endParaRPr lang="en-US" dirty="0" smtClean="0"/>
          </a:p>
          <a:p>
            <a:pPr algn="just"/>
            <a:r>
              <a:rPr lang="sr-Latn-BA" b="1" dirty="0" smtClean="0"/>
              <a:t>Multinacionalne banke </a:t>
            </a:r>
            <a:r>
              <a:rPr lang="sr-Latn-BA" dirty="0" smtClean="0"/>
              <a:t>raspolažu sa snažnim i kvalitetnim finansijskim potencijalom koji koriste za dugoročno finansiranje krupnih kartelisanih proizvodnih i trgovinskih kompanija</a:t>
            </a:r>
            <a:r>
              <a:rPr lang="sr-Cyrl-CS" dirty="0" smtClean="0"/>
              <a:t>.</a:t>
            </a:r>
            <a:endParaRPr lang="en-US" dirty="0" smtClean="0"/>
          </a:p>
          <a:p>
            <a:pPr algn="just"/>
            <a:endParaRPr lang="en-US" sz="2200" dirty="0" smtClean="0"/>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sz="2400" b="1" dirty="0"/>
          </a:p>
        </p:txBody>
      </p:sp>
      <p:sp>
        <p:nvSpPr>
          <p:cNvPr id="3" name="Content Placeholder 2"/>
          <p:cNvSpPr>
            <a:spLocks noGrp="1"/>
          </p:cNvSpPr>
          <p:nvPr>
            <p:ph sz="quarter" idx="1"/>
          </p:nvPr>
        </p:nvSpPr>
        <p:spPr>
          <a:xfrm>
            <a:off x="228600" y="1600200"/>
            <a:ext cx="8537448" cy="5029200"/>
          </a:xfrm>
        </p:spPr>
        <p:txBody>
          <a:bodyPr>
            <a:normAutofit/>
          </a:bodyPr>
          <a:lstStyle/>
          <a:p>
            <a:pPr marL="342900" indent="-342900" algn="just">
              <a:buNone/>
            </a:pPr>
            <a:endParaRPr lang="sr-Latn-CS" sz="1400" dirty="0" smtClean="0"/>
          </a:p>
          <a:p>
            <a:pPr marL="342900" indent="-342900" algn="just">
              <a:buNone/>
            </a:pPr>
            <a:r>
              <a:rPr lang="sr-Latn-CS" sz="1400" i="1" dirty="0" smtClean="0"/>
              <a:t>       </a:t>
            </a:r>
            <a:r>
              <a:rPr lang="sr-Latn-CS" sz="1800" b="1" dirty="0" smtClean="0"/>
              <a:t>Poslovi banka:</a:t>
            </a:r>
          </a:p>
          <a:p>
            <a:pPr marL="342900" indent="-342900" algn="just"/>
            <a:r>
              <a:rPr lang="sr-Latn-CS" sz="1800" b="1" dirty="0" smtClean="0"/>
              <a:t>Aktivni poslovi </a:t>
            </a:r>
            <a:r>
              <a:rPr lang="sr-Latn-CS" sz="1800" dirty="0" smtClean="0"/>
              <a:t>su oni bankarski poslovi u kojima banka preuzima ulogu poverioca. To su poslovi plasmana finansijskih sredstava u vidu plasmana kredita, kupovine hartija od vrednosti i sl. po osnovu kojih banka naplaćuje kamatu, po aktivnoj kamatnoj stopi.</a:t>
            </a:r>
          </a:p>
          <a:p>
            <a:pPr marL="342900" indent="-342900" algn="just"/>
            <a:r>
              <a:rPr lang="sr-Latn-CS" sz="1800" b="1" dirty="0" smtClean="0"/>
              <a:t>Pasivni poslovi </a:t>
            </a:r>
            <a:r>
              <a:rPr lang="sr-Latn-CS" sz="1800" dirty="0" smtClean="0"/>
              <a:t>su oni bankarski poslovi u kojima se banka pojavljuje u ulozi dužnika. Banke po osnovu ovih poslova prikupljaju izvore sredstava (depozite, uzimaju kredite, emituju hartije od vrednosti) plaćajući za to odgovarajuću kamatu po pasivnoj kamatnoj stopi.</a:t>
            </a:r>
          </a:p>
          <a:p>
            <a:pPr marL="342900" indent="-342900" algn="just"/>
            <a:r>
              <a:rPr lang="sr-Latn-CS" sz="1800" b="1" dirty="0" smtClean="0"/>
              <a:t>Neutralni poslovi </a:t>
            </a:r>
            <a:r>
              <a:rPr lang="sr-Latn-CS" sz="1800" dirty="0" smtClean="0"/>
              <a:t>su oni bankarski poslovi u kojima se banka pojavljuje u ulozi komisionara, odnosno nema ulogu ni dužnika ni poverioca. To su klirinški poslovi, bankarske garancije, devizni poslovi. Za ove poslove banka najčešće napalćuje naknadu u vidu provizije.</a:t>
            </a:r>
            <a:endParaRPr lang="en-US" sz="1800" dirty="0" smtClean="0"/>
          </a:p>
          <a:p>
            <a:pPr algn="just"/>
            <a:endParaRPr lang="sr-Latn-RS" i="1" dirty="0" smtClean="0"/>
          </a:p>
          <a:p>
            <a:endParaRPr lang="en-US" dirty="0"/>
          </a:p>
        </p:txBody>
      </p:sp>
      <p:pic>
        <p:nvPicPr>
          <p:cNvPr id="5" name="Picture 1" descr="D:\Korisnik\Desktop\images1.png"/>
          <p:cNvPicPr>
            <a:picLocks noChangeAspect="1" noChangeArrowheads="1"/>
          </p:cNvPicPr>
          <p:nvPr/>
        </p:nvPicPr>
        <p:blipFill>
          <a:blip r:embed="rId3" cstate="print"/>
          <a:srcRect/>
          <a:stretch>
            <a:fillRect/>
          </a:stretch>
        </p:blipFill>
        <p:spPr bwMode="auto">
          <a:xfrm>
            <a:off x="6019800" y="5257800"/>
            <a:ext cx="2819399" cy="14478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Latn-RS" sz="2000" dirty="0" smtClean="0"/>
              <a:t/>
            </a:r>
            <a:br>
              <a:rPr lang="sr-Latn-RS" sz="2000" dirty="0" smtClean="0"/>
            </a:br>
            <a:r>
              <a:rPr lang="sr-Latn-RS" sz="2000" dirty="0" smtClean="0"/>
              <a:t>BANKARSKI VERSUS TRŽIŠNO ORIJENTISANI FINANSIJSKI SISTEMI</a:t>
            </a:r>
            <a:br>
              <a:rPr lang="sr-Latn-RS" sz="2000" dirty="0" smtClean="0"/>
            </a:br>
            <a:endParaRPr lang="en-US" sz="2000" dirty="0"/>
          </a:p>
        </p:txBody>
      </p:sp>
      <p:sp>
        <p:nvSpPr>
          <p:cNvPr id="3" name="Content Placeholder 2"/>
          <p:cNvSpPr>
            <a:spLocks noGrp="1"/>
          </p:cNvSpPr>
          <p:nvPr>
            <p:ph sz="quarter" idx="1"/>
          </p:nvPr>
        </p:nvSpPr>
        <p:spPr>
          <a:xfrm>
            <a:off x="152400" y="1600200"/>
            <a:ext cx="8613648" cy="5257800"/>
          </a:xfrm>
        </p:spPr>
        <p:txBody>
          <a:bodyPr>
            <a:normAutofit fontScale="77500" lnSpcReduction="20000"/>
          </a:bodyPr>
          <a:lstStyle/>
          <a:p>
            <a:pPr marL="342900" indent="-342900" algn="just">
              <a:buNone/>
            </a:pPr>
            <a:r>
              <a:rPr lang="en-US" sz="2500" dirty="0" smtClean="0"/>
              <a:t>U</a:t>
            </a:r>
            <a:r>
              <a:rPr lang="ru-RU" sz="2500" dirty="0" smtClean="0"/>
              <a:t> </a:t>
            </a:r>
            <a:r>
              <a:rPr lang="en-US" sz="2500" dirty="0" err="1" smtClean="0"/>
              <a:t>zavisnosti</a:t>
            </a:r>
            <a:r>
              <a:rPr lang="ru-RU" sz="2500" dirty="0" smtClean="0"/>
              <a:t> </a:t>
            </a:r>
            <a:r>
              <a:rPr lang="en-US" sz="2500" dirty="0" err="1" smtClean="0"/>
              <a:t>od</a:t>
            </a:r>
            <a:r>
              <a:rPr lang="ru-RU" sz="2500" dirty="0" smtClean="0"/>
              <a:t> </a:t>
            </a:r>
            <a:r>
              <a:rPr lang="en-US" sz="2500" dirty="0" smtClean="0"/>
              <a:t>toga</a:t>
            </a:r>
            <a:r>
              <a:rPr lang="ru-RU" sz="2500" dirty="0" smtClean="0"/>
              <a:t> </a:t>
            </a:r>
            <a:r>
              <a:rPr lang="en-US" sz="2500" dirty="0" err="1" smtClean="0"/>
              <a:t>kome</a:t>
            </a:r>
            <a:r>
              <a:rPr lang="ru-RU" sz="2500" dirty="0" smtClean="0"/>
              <a:t> </a:t>
            </a:r>
            <a:r>
              <a:rPr lang="en-US" sz="2500" dirty="0" err="1" smtClean="0"/>
              <a:t>pripada</a:t>
            </a:r>
            <a:r>
              <a:rPr lang="ru-RU" sz="2500" dirty="0" smtClean="0"/>
              <a:t> </a:t>
            </a:r>
            <a:r>
              <a:rPr lang="en-US" sz="2500" dirty="0" err="1" smtClean="0"/>
              <a:t>vodeća</a:t>
            </a:r>
            <a:r>
              <a:rPr lang="ru-RU" sz="2500" dirty="0" smtClean="0"/>
              <a:t> </a:t>
            </a:r>
            <a:r>
              <a:rPr lang="en-US" sz="2500" dirty="0" err="1" smtClean="0"/>
              <a:t>uloga</a:t>
            </a:r>
            <a:r>
              <a:rPr lang="ru-RU" sz="2500" dirty="0" smtClean="0"/>
              <a:t> </a:t>
            </a:r>
            <a:r>
              <a:rPr lang="en-US" sz="2500" dirty="0" smtClean="0"/>
              <a:t>u</a:t>
            </a:r>
            <a:r>
              <a:rPr lang="ru-RU" sz="2500" dirty="0" smtClean="0"/>
              <a:t> </a:t>
            </a:r>
            <a:r>
              <a:rPr lang="en-US" sz="2500" dirty="0" err="1" smtClean="0"/>
              <a:t>finansiranju</a:t>
            </a:r>
            <a:r>
              <a:rPr lang="ru-RU" sz="2500" dirty="0" smtClean="0"/>
              <a:t> </a:t>
            </a:r>
            <a:r>
              <a:rPr lang="en-US" sz="2500" dirty="0" err="1" smtClean="0"/>
              <a:t>preduzeća</a:t>
            </a:r>
            <a:r>
              <a:rPr lang="ru-RU" sz="2500" dirty="0" smtClean="0"/>
              <a:t>, </a:t>
            </a:r>
            <a:r>
              <a:rPr lang="en-US" sz="2500" dirty="0" smtClean="0"/>
              <a:t>u</a:t>
            </a:r>
            <a:r>
              <a:rPr lang="ru-RU" sz="2500" dirty="0" smtClean="0"/>
              <a:t> </a:t>
            </a:r>
            <a:r>
              <a:rPr lang="en-US" sz="2500" dirty="0" err="1" smtClean="0"/>
              <a:t>razvijenim</a:t>
            </a:r>
            <a:r>
              <a:rPr lang="ru-RU" sz="2500" dirty="0" smtClean="0"/>
              <a:t> </a:t>
            </a:r>
            <a:r>
              <a:rPr lang="en-US" sz="2500" dirty="0" err="1" smtClean="0"/>
              <a:t>tržišnim</a:t>
            </a:r>
            <a:r>
              <a:rPr lang="ru-RU" sz="2500" dirty="0" smtClean="0"/>
              <a:t> </a:t>
            </a:r>
            <a:r>
              <a:rPr lang="en-US" sz="2500" dirty="0" err="1" smtClean="0"/>
              <a:t>privredama</a:t>
            </a:r>
            <a:r>
              <a:rPr lang="ru-RU" sz="2500" dirty="0" smtClean="0"/>
              <a:t> </a:t>
            </a:r>
            <a:r>
              <a:rPr lang="en-US" sz="2500" dirty="0" err="1" smtClean="0"/>
              <a:t>razlikuju</a:t>
            </a:r>
            <a:r>
              <a:rPr lang="ru-RU" sz="2500" dirty="0" smtClean="0"/>
              <a:t> </a:t>
            </a:r>
            <a:r>
              <a:rPr lang="en-US" sz="2500" dirty="0" smtClean="0"/>
              <a:t>se</a:t>
            </a:r>
            <a:r>
              <a:rPr lang="ru-RU" sz="2500" dirty="0" smtClean="0"/>
              <a:t> </a:t>
            </a:r>
            <a:r>
              <a:rPr lang="en-US" sz="2500" dirty="0" err="1" smtClean="0"/>
              <a:t>dva</a:t>
            </a:r>
            <a:r>
              <a:rPr lang="ru-RU" sz="2500" dirty="0" smtClean="0"/>
              <a:t> </a:t>
            </a:r>
            <a:r>
              <a:rPr lang="en-US" sz="2500" dirty="0" err="1" smtClean="0"/>
              <a:t>modela</a:t>
            </a:r>
            <a:r>
              <a:rPr lang="ru-RU" sz="2500" dirty="0" smtClean="0"/>
              <a:t> </a:t>
            </a:r>
            <a:r>
              <a:rPr lang="en-US" sz="2500" dirty="0" err="1" smtClean="0"/>
              <a:t>finansijskog</a:t>
            </a:r>
            <a:r>
              <a:rPr lang="ru-RU" sz="2500" dirty="0" smtClean="0"/>
              <a:t> </a:t>
            </a:r>
            <a:r>
              <a:rPr lang="en-US" sz="2500" dirty="0" err="1" smtClean="0"/>
              <a:t>sistema</a:t>
            </a:r>
            <a:r>
              <a:rPr lang="ru-RU" sz="2500" dirty="0" smtClean="0"/>
              <a:t>: </a:t>
            </a:r>
            <a:r>
              <a:rPr lang="en-US" sz="2500" dirty="0" err="1" smtClean="0"/>
              <a:t>tržišno</a:t>
            </a:r>
            <a:r>
              <a:rPr lang="ru-RU" sz="2500" dirty="0" smtClean="0"/>
              <a:t> </a:t>
            </a:r>
            <a:r>
              <a:rPr lang="en-US" sz="2500" dirty="0" err="1" smtClean="0"/>
              <a:t>orijentisan</a:t>
            </a:r>
            <a:r>
              <a:rPr lang="ru-RU" sz="2500" dirty="0" smtClean="0"/>
              <a:t>  </a:t>
            </a:r>
            <a:r>
              <a:rPr lang="en-US" sz="2500" dirty="0" err="1" smtClean="0"/>
              <a:t>i</a:t>
            </a:r>
            <a:r>
              <a:rPr lang="ru-RU" sz="2500" dirty="0" smtClean="0"/>
              <a:t> </a:t>
            </a:r>
            <a:r>
              <a:rPr lang="en-US" sz="2500" dirty="0" err="1" smtClean="0"/>
              <a:t>bankarski</a:t>
            </a:r>
            <a:r>
              <a:rPr lang="ru-RU" sz="2500" dirty="0" smtClean="0"/>
              <a:t> </a:t>
            </a:r>
            <a:r>
              <a:rPr lang="en-US" sz="2500" dirty="0" err="1" smtClean="0"/>
              <a:t>orijentisan</a:t>
            </a:r>
            <a:r>
              <a:rPr lang="ru-RU" sz="2500" dirty="0" smtClean="0"/>
              <a:t> </a:t>
            </a:r>
            <a:r>
              <a:rPr lang="sr-Latn-BA" sz="2500" dirty="0" smtClean="0"/>
              <a:t> </a:t>
            </a:r>
            <a:r>
              <a:rPr lang="en-US" sz="2500" dirty="0" err="1" smtClean="0"/>
              <a:t>finansijski</a:t>
            </a:r>
            <a:r>
              <a:rPr lang="ru-RU" sz="2500" dirty="0" smtClean="0"/>
              <a:t> </a:t>
            </a:r>
            <a:r>
              <a:rPr lang="en-US" sz="2500" dirty="0" err="1" smtClean="0"/>
              <a:t>sistem</a:t>
            </a:r>
            <a:r>
              <a:rPr lang="sr-Latn-BA" sz="2500" dirty="0" smtClean="0"/>
              <a:t>. </a:t>
            </a:r>
            <a:r>
              <a:rPr lang="ru-RU" sz="2500" dirty="0" smtClean="0"/>
              <a:t> </a:t>
            </a:r>
            <a:endParaRPr lang="sr-Latn-CS" sz="2500" dirty="0" smtClean="0"/>
          </a:p>
          <a:p>
            <a:pPr marL="342900" indent="-342900" algn="just">
              <a:buNone/>
            </a:pPr>
            <a:r>
              <a:rPr lang="sr-Latn-CS" sz="2500" b="1" dirty="0" smtClean="0"/>
              <a:t>Bankarsko orijentisane </a:t>
            </a:r>
            <a:r>
              <a:rPr lang="sr-Latn-CS" sz="2500" dirty="0" smtClean="0"/>
              <a:t>finansijske sisteme karakterište dominantna uloga depozitnih finansijskih institucija - komercijalnih banaka. To su finansijski sistemi Nemačke i Japana, kao i većine zemalja u razvoju. Povezivanje štednih i deficitarnih subjekata se ostvaruje posredstvom banaka, pri čemu je tržište hartija od vrednosti manje zastupljeno.</a:t>
            </a:r>
          </a:p>
          <a:p>
            <a:pPr marL="342900" indent="-342900" algn="just">
              <a:buNone/>
            </a:pPr>
            <a:r>
              <a:rPr lang="sr-Latn-CS" sz="2500" b="1" dirty="0" smtClean="0"/>
              <a:t>Tržišno orijentisane </a:t>
            </a:r>
            <a:r>
              <a:rPr lang="sr-Latn-CS" sz="2500" dirty="0" smtClean="0"/>
              <a:t>finansijske sisteme karakteriše dominantna uloga nedepozitnih finansijskih institucija i to institucionalnih investitora – osiguravajućih kompanija, penzijskih fondova i investicionih fondova. U tržino orijentisanim finansijskim sistemima dominantnu ulogu u finansiranju preduzeća i ekonomskom rastu ima tržište kapita sa diversifikovanom strukturom finansijskih instrumenata. </a:t>
            </a:r>
            <a:r>
              <a:rPr lang="en-US" sz="2500" dirty="0" smtClean="0"/>
              <a:t>U</a:t>
            </a:r>
            <a:r>
              <a:rPr lang="ru-RU" sz="2500" dirty="0" smtClean="0"/>
              <a:t> </a:t>
            </a:r>
            <a:r>
              <a:rPr lang="en-US" sz="2500" dirty="0" err="1" smtClean="0"/>
              <a:t>finansiranju</a:t>
            </a:r>
            <a:r>
              <a:rPr lang="ru-RU" sz="2500" dirty="0" smtClean="0"/>
              <a:t> </a:t>
            </a:r>
            <a:r>
              <a:rPr lang="en-US" sz="2500" dirty="0" err="1" smtClean="0"/>
              <a:t>velikih</a:t>
            </a:r>
            <a:r>
              <a:rPr lang="ru-RU" sz="2500" dirty="0" smtClean="0"/>
              <a:t> </a:t>
            </a:r>
            <a:r>
              <a:rPr lang="en-US" sz="2500" dirty="0" err="1" smtClean="0"/>
              <a:t>preduzeća</a:t>
            </a:r>
            <a:r>
              <a:rPr lang="ru-RU" sz="2500" dirty="0" smtClean="0"/>
              <a:t>, </a:t>
            </a:r>
            <a:r>
              <a:rPr lang="en-US" sz="2500" dirty="0" err="1" smtClean="0"/>
              <a:t>danas</a:t>
            </a:r>
            <a:r>
              <a:rPr lang="ru-RU" sz="2500" dirty="0" smtClean="0"/>
              <a:t> </a:t>
            </a:r>
            <a:r>
              <a:rPr lang="en-US" sz="2500" dirty="0" smtClean="0"/>
              <a:t>u</a:t>
            </a:r>
            <a:r>
              <a:rPr lang="ru-RU" sz="2500" dirty="0" smtClean="0"/>
              <a:t> </a:t>
            </a:r>
            <a:r>
              <a:rPr lang="en-US" sz="2500" dirty="0" err="1" smtClean="0"/>
              <a:t>Velikoj</a:t>
            </a:r>
            <a:r>
              <a:rPr lang="ru-RU" sz="2500" dirty="0" smtClean="0"/>
              <a:t> </a:t>
            </a:r>
            <a:r>
              <a:rPr lang="en-US" sz="2500" dirty="0" err="1" smtClean="0"/>
              <a:t>Britaniji</a:t>
            </a:r>
            <a:r>
              <a:rPr lang="ru-RU" sz="2500" dirty="0" smtClean="0"/>
              <a:t> </a:t>
            </a:r>
            <a:r>
              <a:rPr lang="en-US" sz="2500" dirty="0" err="1" smtClean="0"/>
              <a:t>i</a:t>
            </a:r>
            <a:r>
              <a:rPr lang="ru-RU" sz="2500" dirty="0" smtClean="0"/>
              <a:t> </a:t>
            </a:r>
            <a:r>
              <a:rPr lang="en-US" sz="2500" dirty="0" smtClean="0"/>
              <a:t>SAD</a:t>
            </a:r>
            <a:r>
              <a:rPr lang="ru-RU" sz="2500" dirty="0" smtClean="0"/>
              <a:t>, </a:t>
            </a:r>
            <a:r>
              <a:rPr lang="en-US" sz="2500" dirty="0" err="1" smtClean="0"/>
              <a:t>vodeću</a:t>
            </a:r>
            <a:r>
              <a:rPr lang="ru-RU" sz="2500" dirty="0" smtClean="0"/>
              <a:t> </a:t>
            </a:r>
            <a:r>
              <a:rPr lang="en-US" sz="2500" dirty="0" err="1" smtClean="0"/>
              <a:t>ulogu</a:t>
            </a:r>
            <a:r>
              <a:rPr lang="ru-RU" sz="2500" dirty="0" smtClean="0"/>
              <a:t> </a:t>
            </a:r>
            <a:r>
              <a:rPr lang="en-US" sz="2500" dirty="0" err="1" smtClean="0"/>
              <a:t>ima</a:t>
            </a:r>
            <a:r>
              <a:rPr lang="ru-RU" sz="2500" dirty="0" smtClean="0"/>
              <a:t> </a:t>
            </a:r>
            <a:r>
              <a:rPr lang="en-US" sz="2500" dirty="0" err="1" smtClean="0"/>
              <a:t>finansijsko</a:t>
            </a:r>
            <a:r>
              <a:rPr lang="ru-RU" sz="2500" dirty="0" smtClean="0"/>
              <a:t> </a:t>
            </a:r>
            <a:r>
              <a:rPr lang="en-US" sz="2500" dirty="0" err="1" smtClean="0"/>
              <a:t>tržište</a:t>
            </a:r>
            <a:r>
              <a:rPr lang="ru-RU" sz="2500" dirty="0" smtClean="0"/>
              <a:t>, </a:t>
            </a:r>
            <a:r>
              <a:rPr lang="en-US" sz="2500" dirty="0" err="1" smtClean="0"/>
              <a:t>dok</a:t>
            </a:r>
            <a:r>
              <a:rPr lang="ru-RU" sz="2500" dirty="0" smtClean="0"/>
              <a:t> </a:t>
            </a:r>
            <a:r>
              <a:rPr lang="en-US" sz="2500" dirty="0" err="1" smtClean="0"/>
              <a:t>banke</a:t>
            </a:r>
            <a:r>
              <a:rPr lang="ru-RU" sz="2500" dirty="0" smtClean="0"/>
              <a:t> </a:t>
            </a:r>
            <a:r>
              <a:rPr lang="en-US" sz="2500" dirty="0" err="1" smtClean="0"/>
              <a:t>imaju</a:t>
            </a:r>
            <a:r>
              <a:rPr lang="ru-RU" sz="2500" dirty="0" smtClean="0"/>
              <a:t> </a:t>
            </a:r>
            <a:r>
              <a:rPr lang="en-US" sz="2500" dirty="0" err="1" smtClean="0"/>
              <a:t>ključnu</a:t>
            </a:r>
            <a:r>
              <a:rPr lang="ru-RU" sz="2500" dirty="0" smtClean="0"/>
              <a:t> </a:t>
            </a:r>
            <a:r>
              <a:rPr lang="en-US" sz="2500" dirty="0" err="1" smtClean="0"/>
              <a:t>ulogu</a:t>
            </a:r>
            <a:r>
              <a:rPr lang="ru-RU" sz="2500" dirty="0" smtClean="0"/>
              <a:t> </a:t>
            </a:r>
            <a:r>
              <a:rPr lang="en-US" sz="2500" dirty="0" smtClean="0"/>
              <a:t>u</a:t>
            </a:r>
            <a:r>
              <a:rPr lang="ru-RU" sz="2500" dirty="0" smtClean="0"/>
              <a:t> </a:t>
            </a:r>
            <a:r>
              <a:rPr lang="en-US" sz="2500" dirty="0" err="1" smtClean="0"/>
              <a:t>eksternom</a:t>
            </a:r>
            <a:r>
              <a:rPr lang="ru-RU" sz="2500" dirty="0" smtClean="0"/>
              <a:t> </a:t>
            </a:r>
            <a:r>
              <a:rPr lang="en-US" sz="2500" dirty="0" err="1" smtClean="0"/>
              <a:t>finansiranju</a:t>
            </a:r>
            <a:r>
              <a:rPr lang="ru-RU" sz="2500" dirty="0" smtClean="0"/>
              <a:t> </a:t>
            </a:r>
            <a:r>
              <a:rPr lang="en-US" sz="2500" dirty="0" err="1" smtClean="0"/>
              <a:t>malih</a:t>
            </a:r>
            <a:r>
              <a:rPr lang="ru-RU" sz="2500" dirty="0" smtClean="0"/>
              <a:t> </a:t>
            </a:r>
            <a:r>
              <a:rPr lang="en-US" sz="2500" dirty="0" err="1" smtClean="0"/>
              <a:t>i</a:t>
            </a:r>
            <a:r>
              <a:rPr lang="ru-RU" sz="2500" dirty="0" smtClean="0"/>
              <a:t> </a:t>
            </a:r>
            <a:r>
              <a:rPr lang="en-US" sz="2500" dirty="0" err="1" smtClean="0"/>
              <a:t>srednjih</a:t>
            </a:r>
            <a:r>
              <a:rPr lang="ru-RU" sz="2500" dirty="0" smtClean="0"/>
              <a:t> </a:t>
            </a:r>
            <a:r>
              <a:rPr lang="en-US" sz="2500" dirty="0" err="1" smtClean="0"/>
              <a:t>preduzeća</a:t>
            </a:r>
            <a:r>
              <a:rPr lang="ru-RU" sz="2500" dirty="0" smtClean="0"/>
              <a:t>.</a:t>
            </a:r>
            <a:endParaRPr lang="sr-Latn-BA" sz="2500" dirty="0" smtClean="0"/>
          </a:p>
          <a:p>
            <a:pPr marL="342900" indent="-342900" algn="just">
              <a:buNone/>
            </a:pPr>
            <a:r>
              <a:rPr lang="en-US" sz="2500" dirty="0" err="1" smtClean="0"/>
              <a:t>Tržište</a:t>
            </a:r>
            <a:r>
              <a:rPr lang="ru-RU" sz="2500" dirty="0" smtClean="0"/>
              <a:t> </a:t>
            </a:r>
            <a:r>
              <a:rPr lang="en-US" sz="2500" dirty="0" err="1" smtClean="0"/>
              <a:t>hartija</a:t>
            </a:r>
            <a:r>
              <a:rPr lang="ru-RU" sz="2500" dirty="0" smtClean="0"/>
              <a:t> </a:t>
            </a:r>
            <a:r>
              <a:rPr lang="en-US" sz="2500" dirty="0" err="1" smtClean="0"/>
              <a:t>od</a:t>
            </a:r>
            <a:r>
              <a:rPr lang="ru-RU" sz="2500" dirty="0" smtClean="0"/>
              <a:t> </a:t>
            </a:r>
            <a:r>
              <a:rPr lang="en-US" sz="2500" dirty="0" err="1" smtClean="0"/>
              <a:t>vrednosti</a:t>
            </a:r>
            <a:r>
              <a:rPr lang="ru-RU" sz="2500" dirty="0" smtClean="0"/>
              <a:t> </a:t>
            </a:r>
            <a:r>
              <a:rPr lang="en-US" sz="2500" dirty="0" err="1" smtClean="0"/>
              <a:t>i</a:t>
            </a:r>
            <a:r>
              <a:rPr lang="ru-RU" sz="2500" dirty="0" smtClean="0"/>
              <a:t> </a:t>
            </a:r>
            <a:r>
              <a:rPr lang="en-US" sz="2500" dirty="0" err="1" smtClean="0"/>
              <a:t>finansijski</a:t>
            </a:r>
            <a:r>
              <a:rPr lang="ru-RU" sz="2500" dirty="0" smtClean="0"/>
              <a:t> </a:t>
            </a:r>
            <a:r>
              <a:rPr lang="en-US" sz="2500" dirty="0" err="1" smtClean="0"/>
              <a:t>posrednici</a:t>
            </a:r>
            <a:r>
              <a:rPr lang="ru-RU" sz="2500" dirty="0" smtClean="0"/>
              <a:t> (</a:t>
            </a:r>
            <a:r>
              <a:rPr lang="en-US" sz="2500" dirty="0" err="1" smtClean="0"/>
              <a:t>banke</a:t>
            </a:r>
            <a:r>
              <a:rPr lang="ru-RU" sz="2500" dirty="0" smtClean="0"/>
              <a:t>) </a:t>
            </a:r>
            <a:r>
              <a:rPr lang="en-US" sz="2500" dirty="0" err="1" smtClean="0"/>
              <a:t>nisu</a:t>
            </a:r>
            <a:r>
              <a:rPr lang="ru-RU" sz="2500" dirty="0" smtClean="0"/>
              <a:t> </a:t>
            </a:r>
            <a:r>
              <a:rPr lang="en-US" sz="2500" dirty="0" err="1" smtClean="0"/>
              <a:t>supstitutivni</a:t>
            </a:r>
            <a:r>
              <a:rPr lang="ru-RU" sz="2500" dirty="0" smtClean="0"/>
              <a:t> </a:t>
            </a:r>
            <a:r>
              <a:rPr lang="en-US" sz="2500" dirty="0" err="1" smtClean="0"/>
              <a:t>već</a:t>
            </a:r>
            <a:r>
              <a:rPr lang="ru-RU" sz="2500" dirty="0" smtClean="0"/>
              <a:t> </a:t>
            </a:r>
            <a:r>
              <a:rPr lang="en-US" sz="2500" dirty="0" err="1" smtClean="0"/>
              <a:t>komplementarni</a:t>
            </a:r>
            <a:r>
              <a:rPr lang="ru-RU" sz="2500" dirty="0" smtClean="0"/>
              <a:t> </a:t>
            </a:r>
            <a:r>
              <a:rPr lang="en-US" sz="2500" dirty="0" err="1" smtClean="0"/>
              <a:t>elementi</a:t>
            </a:r>
            <a:r>
              <a:rPr lang="ru-RU" sz="2500" dirty="0" smtClean="0"/>
              <a:t> </a:t>
            </a:r>
            <a:r>
              <a:rPr lang="en-US" sz="2500" dirty="0" err="1" smtClean="0"/>
              <a:t>finansijskog</a:t>
            </a:r>
            <a:r>
              <a:rPr lang="ru-RU" sz="2500" dirty="0" smtClean="0"/>
              <a:t> </a:t>
            </a:r>
            <a:r>
              <a:rPr lang="en-US" sz="2500" dirty="0" err="1" smtClean="0"/>
              <a:t>sistema</a:t>
            </a:r>
            <a:r>
              <a:rPr lang="ru-RU" sz="2500" dirty="0" smtClean="0"/>
              <a:t>. </a:t>
            </a:r>
            <a:r>
              <a:rPr lang="en-US" sz="2500" dirty="0" err="1" smtClean="0"/>
              <a:t>Brži</a:t>
            </a:r>
            <a:r>
              <a:rPr lang="ru-RU" sz="2500" dirty="0" smtClean="0"/>
              <a:t> </a:t>
            </a:r>
            <a:r>
              <a:rPr lang="en-US" sz="2500" dirty="0" err="1" smtClean="0"/>
              <a:t>ekonomski</a:t>
            </a:r>
            <a:r>
              <a:rPr lang="ru-RU" sz="2500" dirty="0" smtClean="0"/>
              <a:t> </a:t>
            </a:r>
            <a:r>
              <a:rPr lang="en-US" sz="2500" dirty="0" err="1" smtClean="0"/>
              <a:t>rast</a:t>
            </a:r>
            <a:r>
              <a:rPr lang="ru-RU" sz="2500" dirty="0" smtClean="0"/>
              <a:t> </a:t>
            </a:r>
            <a:r>
              <a:rPr lang="en-US" sz="2500" dirty="0" smtClean="0"/>
              <a:t>ne</a:t>
            </a:r>
            <a:r>
              <a:rPr lang="ru-RU" sz="2500" dirty="0" smtClean="0"/>
              <a:t> </a:t>
            </a:r>
            <a:r>
              <a:rPr lang="en-US" sz="2500" dirty="0" err="1" smtClean="0"/>
              <a:t>zavisi</a:t>
            </a:r>
            <a:r>
              <a:rPr lang="ru-RU" sz="2500" dirty="0" smtClean="0"/>
              <a:t> </a:t>
            </a:r>
            <a:r>
              <a:rPr lang="en-US" sz="2500" dirty="0" err="1" smtClean="0"/>
              <a:t>od</a:t>
            </a:r>
            <a:r>
              <a:rPr lang="ru-RU" sz="2500" dirty="0" smtClean="0"/>
              <a:t> </a:t>
            </a:r>
            <a:r>
              <a:rPr lang="en-US" sz="2500" dirty="0" smtClean="0"/>
              <a:t>toga</a:t>
            </a:r>
            <a:r>
              <a:rPr lang="ru-RU" sz="2500" dirty="0" smtClean="0"/>
              <a:t> </a:t>
            </a:r>
            <a:r>
              <a:rPr lang="en-US" sz="2500" dirty="0" err="1" smtClean="0"/>
              <a:t>da</a:t>
            </a:r>
            <a:r>
              <a:rPr lang="ru-RU" sz="2500" dirty="0" smtClean="0"/>
              <a:t> </a:t>
            </a:r>
            <a:r>
              <a:rPr lang="en-US" sz="2500" dirty="0" err="1" smtClean="0"/>
              <a:t>li</a:t>
            </a:r>
            <a:r>
              <a:rPr lang="ru-RU" sz="2500" dirty="0" smtClean="0"/>
              <a:t> </a:t>
            </a:r>
            <a:r>
              <a:rPr lang="en-US" sz="2500" dirty="0" smtClean="0"/>
              <a:t>je</a:t>
            </a:r>
            <a:r>
              <a:rPr lang="ru-RU" sz="2500" dirty="0" smtClean="0"/>
              <a:t> </a:t>
            </a:r>
            <a:r>
              <a:rPr lang="en-US" sz="2500" dirty="0" err="1" smtClean="0"/>
              <a:t>finansijski</a:t>
            </a:r>
            <a:r>
              <a:rPr lang="ru-RU" sz="2500" dirty="0" smtClean="0"/>
              <a:t> </a:t>
            </a:r>
            <a:r>
              <a:rPr lang="en-US" sz="2500" dirty="0" err="1" smtClean="0"/>
              <a:t>sistem</a:t>
            </a:r>
            <a:r>
              <a:rPr lang="ru-RU" sz="2500" dirty="0" smtClean="0"/>
              <a:t> </a:t>
            </a:r>
            <a:r>
              <a:rPr lang="en-US" sz="2500" dirty="0" err="1" smtClean="0"/>
              <a:t>jedne</a:t>
            </a:r>
            <a:r>
              <a:rPr lang="ru-RU" sz="2500" dirty="0" smtClean="0"/>
              <a:t> </a:t>
            </a:r>
            <a:r>
              <a:rPr lang="en-US" sz="2500" dirty="0" err="1" smtClean="0"/>
              <a:t>zemlje</a:t>
            </a:r>
            <a:r>
              <a:rPr lang="ru-RU" sz="2500" dirty="0" smtClean="0"/>
              <a:t> </a:t>
            </a:r>
            <a:r>
              <a:rPr lang="en-US" sz="2500" dirty="0" err="1" smtClean="0"/>
              <a:t>zasnovan</a:t>
            </a:r>
            <a:r>
              <a:rPr lang="ru-RU" sz="2500" dirty="0" smtClean="0"/>
              <a:t> </a:t>
            </a:r>
            <a:r>
              <a:rPr lang="en-US" sz="2500" dirty="0" err="1" smtClean="0"/>
              <a:t>na</a:t>
            </a:r>
            <a:r>
              <a:rPr lang="ru-RU" sz="2500" dirty="0" smtClean="0"/>
              <a:t> </a:t>
            </a:r>
            <a:r>
              <a:rPr lang="en-US" sz="2500" dirty="0" err="1" smtClean="0"/>
              <a:t>bankama</a:t>
            </a:r>
            <a:r>
              <a:rPr lang="ru-RU" sz="2500" dirty="0" smtClean="0"/>
              <a:t> </a:t>
            </a:r>
            <a:r>
              <a:rPr lang="en-US" sz="2500" dirty="0" err="1" smtClean="0"/>
              <a:t>ili</a:t>
            </a:r>
            <a:r>
              <a:rPr lang="ru-RU" sz="2500" dirty="0" smtClean="0"/>
              <a:t> </a:t>
            </a:r>
            <a:r>
              <a:rPr lang="en-US" sz="2500" dirty="0" err="1" smtClean="0"/>
              <a:t>tržištu</a:t>
            </a:r>
            <a:r>
              <a:rPr lang="ru-RU" sz="2500" dirty="0" smtClean="0"/>
              <a:t> </a:t>
            </a:r>
            <a:r>
              <a:rPr lang="en-US" sz="2500" dirty="0" err="1" smtClean="0"/>
              <a:t>hartija</a:t>
            </a:r>
            <a:r>
              <a:rPr lang="ru-RU" sz="2500" dirty="0" smtClean="0"/>
              <a:t> </a:t>
            </a:r>
            <a:r>
              <a:rPr lang="en-US" sz="2500" dirty="0" err="1" smtClean="0"/>
              <a:t>od</a:t>
            </a:r>
            <a:r>
              <a:rPr lang="ru-RU" sz="2500" dirty="0" smtClean="0"/>
              <a:t> </a:t>
            </a:r>
            <a:r>
              <a:rPr lang="en-US" sz="2500" dirty="0" err="1" smtClean="0"/>
              <a:t>vrednosti</a:t>
            </a:r>
            <a:r>
              <a:rPr lang="ru-RU" sz="2500" dirty="0" smtClean="0"/>
              <a:t>, </a:t>
            </a:r>
            <a:r>
              <a:rPr lang="en-US" sz="2500" dirty="0" err="1" smtClean="0"/>
              <a:t>već</a:t>
            </a:r>
            <a:r>
              <a:rPr lang="ru-RU" sz="2500" dirty="0" smtClean="0"/>
              <a:t> </a:t>
            </a:r>
            <a:r>
              <a:rPr lang="en-US" sz="2500" dirty="0" smtClean="0"/>
              <a:t>je</a:t>
            </a:r>
            <a:r>
              <a:rPr lang="ru-RU" sz="2500" dirty="0" smtClean="0"/>
              <a:t> </a:t>
            </a:r>
            <a:r>
              <a:rPr lang="en-US" sz="2500" dirty="0" err="1" smtClean="0"/>
              <a:t>bitan</a:t>
            </a:r>
            <a:r>
              <a:rPr lang="ru-RU" sz="2500" dirty="0" smtClean="0"/>
              <a:t> </a:t>
            </a:r>
            <a:r>
              <a:rPr lang="en-US" sz="2500" dirty="0" err="1" smtClean="0"/>
              <a:t>nivo</a:t>
            </a:r>
            <a:r>
              <a:rPr lang="ru-RU" sz="2500" dirty="0" smtClean="0"/>
              <a:t> </a:t>
            </a:r>
            <a:r>
              <a:rPr lang="en-US" sz="2500" dirty="0" err="1" smtClean="0"/>
              <a:t>ukupnog</a:t>
            </a:r>
            <a:r>
              <a:rPr lang="ru-RU" sz="2500" dirty="0" smtClean="0"/>
              <a:t> </a:t>
            </a:r>
            <a:r>
              <a:rPr lang="en-US" sz="2500" dirty="0" err="1" smtClean="0"/>
              <a:t>finansijskog</a:t>
            </a:r>
            <a:r>
              <a:rPr lang="ru-RU" sz="2500" dirty="0" smtClean="0"/>
              <a:t> </a:t>
            </a:r>
            <a:r>
              <a:rPr lang="en-US" sz="2500" dirty="0" err="1" smtClean="0"/>
              <a:t>razvoja</a:t>
            </a:r>
            <a:r>
              <a:rPr lang="ru-RU" sz="2500" dirty="0" smtClean="0"/>
              <a:t>, </a:t>
            </a:r>
            <a:r>
              <a:rPr lang="en-US" sz="2500" dirty="0" err="1" smtClean="0"/>
              <a:t>odnosno</a:t>
            </a:r>
            <a:r>
              <a:rPr lang="ru-RU" sz="2500" dirty="0" smtClean="0"/>
              <a:t>, </a:t>
            </a:r>
            <a:r>
              <a:rPr lang="en-US" sz="2500" dirty="0" err="1" smtClean="0"/>
              <a:t>obim</a:t>
            </a:r>
            <a:r>
              <a:rPr lang="ru-RU" sz="2500" dirty="0" smtClean="0"/>
              <a:t> </a:t>
            </a:r>
            <a:r>
              <a:rPr lang="en-US" sz="2500" dirty="0" err="1" smtClean="0"/>
              <a:t>i</a:t>
            </a:r>
            <a:r>
              <a:rPr lang="ru-RU" sz="2500" dirty="0" smtClean="0"/>
              <a:t> </a:t>
            </a:r>
            <a:r>
              <a:rPr lang="en-US" sz="2500" dirty="0" err="1" smtClean="0"/>
              <a:t>kvalitet</a:t>
            </a:r>
            <a:r>
              <a:rPr lang="ru-RU" sz="2500" dirty="0" smtClean="0"/>
              <a:t> </a:t>
            </a:r>
            <a:r>
              <a:rPr lang="en-US" sz="2500" dirty="0" err="1" smtClean="0"/>
              <a:t>finansijskih</a:t>
            </a:r>
            <a:r>
              <a:rPr lang="ru-RU" sz="2500" dirty="0" smtClean="0"/>
              <a:t> </a:t>
            </a:r>
            <a:r>
              <a:rPr lang="en-US" sz="2500" dirty="0" err="1" smtClean="0"/>
              <a:t>usluga</a:t>
            </a:r>
            <a:r>
              <a:rPr lang="ru-RU" sz="2000" dirty="0" smtClean="0"/>
              <a:t>. </a:t>
            </a:r>
            <a:endParaRPr lang="en-US" sz="2000" dirty="0" smtClean="0"/>
          </a:p>
          <a:p>
            <a:pPr marL="342900" indent="-342900" algn="just">
              <a:buNone/>
            </a:pPr>
            <a:endParaRPr lang="en-US" sz="2600" dirty="0" smtClean="0"/>
          </a:p>
          <a:p>
            <a:pPr marL="342900" indent="-342900" algn="just">
              <a:buNone/>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152400" y="1600200"/>
            <a:ext cx="8613648" cy="4876800"/>
          </a:xfrm>
        </p:spPr>
        <p:txBody>
          <a:bodyPr>
            <a:normAutofit/>
          </a:bodyPr>
          <a:lstStyle/>
          <a:p>
            <a:pPr>
              <a:buNone/>
            </a:pPr>
            <a:endParaRPr lang="en-US" dirty="0" smtClean="0"/>
          </a:p>
          <a:p>
            <a:pPr>
              <a:buNone/>
            </a:pPr>
            <a:endParaRPr lang="en-US" dirty="0" smtClean="0"/>
          </a:p>
          <a:p>
            <a:pPr>
              <a:buNone/>
            </a:pPr>
            <a:r>
              <a:rPr lang="en-US" sz="4000" b="1" dirty="0" smtClean="0"/>
              <a:t>             </a:t>
            </a:r>
            <a:r>
              <a:rPr lang="sr-Latn-RS" sz="4000" b="1" dirty="0" smtClean="0"/>
              <a:t>HVALA NA PAŽNJI</a:t>
            </a:r>
            <a:endParaRPr lang="sr-Latn-RS" sz="2800" b="1" dirty="0" smtClean="0"/>
          </a:p>
          <a:p>
            <a:pPr>
              <a:buNone/>
            </a:pPr>
            <a:endParaRPr lang="en-US" sz="4000" b="1" dirty="0"/>
          </a:p>
          <a:p>
            <a:pPr>
              <a:buNone/>
            </a:pPr>
            <a:r>
              <a:rPr lang="sr-Latn-RS" sz="4000" b="1" dirty="0" smtClean="0"/>
              <a:t>                 </a:t>
            </a:r>
            <a:endParaRPr lang="en-US" sz="2000" i="1" dirty="0"/>
          </a:p>
        </p:txBody>
      </p:sp>
      <p:pic>
        <p:nvPicPr>
          <p:cNvPr id="4" name="Picture 4" descr="Сродна слика"/>
          <p:cNvPicPr>
            <a:picLocks noChangeAspect="1" noChangeArrowheads="1"/>
          </p:cNvPicPr>
          <p:nvPr/>
        </p:nvPicPr>
        <p:blipFill>
          <a:blip r:embed="rId2" cstate="print"/>
          <a:srcRect/>
          <a:stretch>
            <a:fillRect/>
          </a:stretch>
        </p:blipFill>
        <p:spPr bwMode="auto">
          <a:xfrm>
            <a:off x="2895600" y="3581400"/>
            <a:ext cx="2895600" cy="289905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763000" cy="990600"/>
          </a:xfrm>
        </p:spPr>
        <p:txBody>
          <a:bodyPr>
            <a:normAutofit/>
          </a:bodyPr>
          <a:lstStyle/>
          <a:p>
            <a:r>
              <a:rPr lang="sr-Latn-RS" sz="1600" dirty="0" smtClean="0"/>
              <a:t/>
            </a:r>
            <a:br>
              <a:rPr lang="sr-Latn-RS" sz="1600" dirty="0" smtClean="0"/>
            </a:br>
            <a:r>
              <a:rPr lang="sr-Latn-RS" sz="1600" dirty="0" smtClean="0"/>
              <a:t>     KARAKTERISTIKE SAVREMENIH FINANSIJSKIH TOKOVA</a:t>
            </a:r>
            <a:endParaRPr lang="en-US" sz="1600" dirty="0"/>
          </a:p>
        </p:txBody>
      </p:sp>
      <p:sp>
        <p:nvSpPr>
          <p:cNvPr id="3" name="Content Placeholder 2"/>
          <p:cNvSpPr>
            <a:spLocks noGrp="1"/>
          </p:cNvSpPr>
          <p:nvPr>
            <p:ph sz="quarter" idx="1"/>
          </p:nvPr>
        </p:nvSpPr>
        <p:spPr>
          <a:xfrm>
            <a:off x="612648" y="1600200"/>
            <a:ext cx="8153400" cy="5181600"/>
          </a:xfrm>
        </p:spPr>
        <p:txBody>
          <a:bodyPr>
            <a:normAutofit fontScale="25000" lnSpcReduction="20000"/>
          </a:bodyPr>
          <a:lstStyle/>
          <a:p>
            <a:r>
              <a:rPr lang="sr-Latn-CS" sz="7200" b="1" dirty="0" smtClean="0"/>
              <a:t>Internacionalizacija i globalizacija</a:t>
            </a:r>
            <a:endParaRPr lang="sr-Latn-CS" sz="7200" dirty="0" smtClean="0"/>
          </a:p>
          <a:p>
            <a:pPr algn="just">
              <a:lnSpc>
                <a:spcPct val="80000"/>
              </a:lnSpc>
              <a:buFontTx/>
              <a:buNone/>
            </a:pPr>
            <a:r>
              <a:rPr lang="sr-Latn-CS" sz="7200" dirty="0" smtClean="0"/>
              <a:t> Većina definica globalizacije u prvi plan stavlja slobodu kretanja roba, usluga rada i</a:t>
            </a:r>
          </a:p>
          <a:p>
            <a:pPr algn="just">
              <a:lnSpc>
                <a:spcPct val="80000"/>
              </a:lnSpc>
              <a:buFontTx/>
              <a:buNone/>
            </a:pPr>
            <a:r>
              <a:rPr lang="sr-Latn-CS" sz="7200" dirty="0" smtClean="0"/>
              <a:t> kapitala. Naime, cilj globalizacije je doći do što imućnijeg potrošača i što jefnijeg</a:t>
            </a:r>
          </a:p>
          <a:p>
            <a:pPr algn="just">
              <a:lnSpc>
                <a:spcPct val="80000"/>
              </a:lnSpc>
              <a:buFontTx/>
              <a:buNone/>
            </a:pPr>
            <a:r>
              <a:rPr lang="sr-Latn-CS" sz="7200" dirty="0" smtClean="0"/>
              <a:t> proizvođača. Pozitivne strane globalizacije su veća proizvodnja, spoljna trgovina, veći</a:t>
            </a:r>
          </a:p>
          <a:p>
            <a:pPr algn="just">
              <a:lnSpc>
                <a:spcPct val="80000"/>
              </a:lnSpc>
              <a:buFontTx/>
              <a:buNone/>
            </a:pPr>
            <a:r>
              <a:rPr lang="sr-Latn-CS" sz="7200" dirty="0" smtClean="0"/>
              <a:t> priliv stranih direktnih investicija, ljudi se bolje hrane, školovaniji su, duže žive. S druge</a:t>
            </a:r>
          </a:p>
          <a:p>
            <a:pPr algn="just">
              <a:lnSpc>
                <a:spcPct val="80000"/>
              </a:lnSpc>
              <a:buFontTx/>
              <a:buNone/>
            </a:pPr>
            <a:r>
              <a:rPr lang="sr-Latn-CS" sz="7200" dirty="0" smtClean="0"/>
              <a:t> strane, negativni efekti se ispoljavaju kroz povećanje jaza između bogatih i siromašnih,</a:t>
            </a:r>
          </a:p>
          <a:p>
            <a:pPr algn="just">
              <a:lnSpc>
                <a:spcPct val="80000"/>
              </a:lnSpc>
              <a:buFontTx/>
              <a:buNone/>
            </a:pPr>
            <a:r>
              <a:rPr lang="sr-Latn-CS" sz="7200" dirty="0" smtClean="0"/>
              <a:t> jak uticaj transnacionalnih kompanija i porast nezaposlenosti. Usleg globalizacije u</a:t>
            </a:r>
          </a:p>
          <a:p>
            <a:pPr algn="just">
              <a:lnSpc>
                <a:spcPct val="80000"/>
              </a:lnSpc>
              <a:buFontTx/>
              <a:buNone/>
            </a:pPr>
            <a:r>
              <a:rPr lang="sr-Latn-CS" sz="7200" dirty="0" smtClean="0"/>
              <a:t> sferi industrije usluge postaju sve značajniji element međunarodne trgovine.</a:t>
            </a:r>
          </a:p>
          <a:p>
            <a:pPr algn="just">
              <a:lnSpc>
                <a:spcPct val="80000"/>
              </a:lnSpc>
              <a:buFontTx/>
              <a:buNone/>
            </a:pPr>
            <a:endParaRPr lang="sr-Latn-CS" sz="7200" dirty="0" smtClean="0"/>
          </a:p>
          <a:p>
            <a:pPr algn="just"/>
            <a:r>
              <a:rPr lang="sr-Latn-CS" sz="7200" b="1" dirty="0" smtClean="0"/>
              <a:t>Finansijske inovacije</a:t>
            </a:r>
          </a:p>
          <a:p>
            <a:pPr algn="just">
              <a:buNone/>
            </a:pPr>
            <a:r>
              <a:rPr lang="sr-Latn-CS" sz="7200" dirty="0" smtClean="0"/>
              <a:t>Inovacije u procesu upravljanja finansijama tiču se uvođenja novih metoda i tehnika raspodele finansijskih sredstava i imaju za cilj da obezbede ravnomernu raspodeulu  sredstava. Pored navedenog, uloga finansijskih inovacija je zaštita od rizika učesnika u finansijskom sistemu.</a:t>
            </a:r>
          </a:p>
          <a:p>
            <a:pPr algn="just">
              <a:buNone/>
            </a:pPr>
            <a:r>
              <a:rPr lang="sr-Latn-CS" sz="7200" dirty="0" smtClean="0"/>
              <a:t>Četiri cilja finansijskih inovacija u zdravstvu su: </a:t>
            </a:r>
          </a:p>
          <a:p>
            <a:pPr marL="1143000" indent="-1143000" algn="just">
              <a:buNone/>
            </a:pPr>
            <a:r>
              <a:rPr lang="sr-Latn-CS" sz="7200" dirty="0" smtClean="0"/>
              <a:t>- poboljšanje zdravstvenog stanja nacije; </a:t>
            </a:r>
          </a:p>
          <a:p>
            <a:pPr marL="1143000" indent="-1143000" algn="just">
              <a:buNone/>
            </a:pPr>
            <a:r>
              <a:rPr lang="sr-Latn-CS" sz="7200" dirty="0" smtClean="0"/>
              <a:t>- smanjenje troškova kroz rast efikasnosti pružanja usluga; </a:t>
            </a:r>
          </a:p>
          <a:p>
            <a:pPr marL="1143000" indent="-1143000" algn="just">
              <a:buNone/>
            </a:pPr>
            <a:r>
              <a:rPr lang="sr-Latn-CS" sz="7200" dirty="0" smtClean="0"/>
              <a:t>- povećanje zadovoljstva korisnika usluga; </a:t>
            </a:r>
          </a:p>
          <a:p>
            <a:pPr marL="1143000" indent="-1143000" algn="just">
              <a:buNone/>
            </a:pPr>
            <a:r>
              <a:rPr lang="sr-Latn-CS" sz="7200" dirty="0" smtClean="0"/>
              <a:t>- veća mogućnost izbora za korisnika i davaoca usluga.</a:t>
            </a:r>
          </a:p>
          <a:p>
            <a:pPr>
              <a:lnSpc>
                <a:spcPct val="80000"/>
              </a:lnSpc>
              <a:buNone/>
            </a:pPr>
            <a:r>
              <a:rPr lang="sr-Latn-CS" sz="7200" dirty="0" smtClean="0"/>
              <a:t>       </a:t>
            </a:r>
          </a:p>
          <a:p>
            <a:pPr algn="just">
              <a:buNone/>
            </a:pPr>
            <a:endParaRPr lang="sr-Latn-BA" b="1" dirty="0" smtClean="0"/>
          </a:p>
          <a:p>
            <a:endParaRPr lang="sr-Latn-BA" dirty="0" smtClean="0"/>
          </a:p>
          <a:p>
            <a:endParaRPr lang="en-US" dirty="0"/>
          </a:p>
        </p:txBody>
      </p:sp>
      <p:pic>
        <p:nvPicPr>
          <p:cNvPr id="6" name="Picture 1" descr="D:\Korisnik\Desktop\globalizacija.jpg"/>
          <p:cNvPicPr>
            <a:picLocks noChangeAspect="1" noChangeArrowheads="1"/>
          </p:cNvPicPr>
          <p:nvPr/>
        </p:nvPicPr>
        <p:blipFill>
          <a:blip r:embed="rId2" cstate="print"/>
          <a:srcRect/>
          <a:stretch>
            <a:fillRect/>
          </a:stretch>
        </p:blipFill>
        <p:spPr bwMode="auto">
          <a:xfrm>
            <a:off x="5105401" y="0"/>
            <a:ext cx="3505200" cy="1143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12648" y="1600200"/>
            <a:ext cx="8153400" cy="5257800"/>
          </a:xfrm>
        </p:spPr>
        <p:txBody>
          <a:bodyPr>
            <a:normAutofit fontScale="47500" lnSpcReduction="20000"/>
          </a:bodyPr>
          <a:lstStyle/>
          <a:p>
            <a:r>
              <a:rPr lang="sr-Latn-CS" b="1" dirty="0" smtClean="0"/>
              <a:t>Deregulacija</a:t>
            </a:r>
          </a:p>
          <a:p>
            <a:pPr algn="just">
              <a:lnSpc>
                <a:spcPct val="80000"/>
              </a:lnSpc>
              <a:buNone/>
            </a:pPr>
            <a:r>
              <a:rPr lang="sr-Latn-CS" dirty="0" smtClean="0"/>
              <a:t>    Deregulacija podrazumeva smanjenje uloge države u regulisanju finansijskih tokova.</a:t>
            </a:r>
          </a:p>
          <a:p>
            <a:pPr algn="just">
              <a:lnSpc>
                <a:spcPct val="80000"/>
              </a:lnSpc>
              <a:buNone/>
            </a:pPr>
            <a:r>
              <a:rPr lang="sr-Latn-CS" dirty="0" smtClean="0"/>
              <a:t>    Karakteriše je:</a:t>
            </a:r>
          </a:p>
          <a:p>
            <a:pPr algn="just">
              <a:lnSpc>
                <a:spcPct val="80000"/>
              </a:lnSpc>
              <a:buFontTx/>
              <a:buNone/>
            </a:pPr>
            <a:r>
              <a:rPr lang="sr-Latn-CS" dirty="0" smtClean="0"/>
              <a:t>    · </a:t>
            </a:r>
            <a:r>
              <a:rPr lang="sr-Latn-CS" dirty="0" smtClean="0">
                <a:latin typeface="Tw Cen MT" pitchFamily="34" charset="0"/>
              </a:rPr>
              <a:t>smanjenja</a:t>
            </a:r>
            <a:r>
              <a:rPr lang="sr-Latn-CS" dirty="0" smtClean="0"/>
              <a:t> uloge države i državnih organa (povećava fleksibilnost i efikasnost),</a:t>
            </a:r>
          </a:p>
          <a:p>
            <a:pPr>
              <a:lnSpc>
                <a:spcPct val="80000"/>
              </a:lnSpc>
              <a:buFontTx/>
              <a:buNone/>
            </a:pPr>
            <a:r>
              <a:rPr lang="sr-Latn-CS" dirty="0" smtClean="0"/>
              <a:t>    · osnivanja samoregulatornih tela (fondovi obaveznog zdravstvenog osiguranja),</a:t>
            </a:r>
          </a:p>
          <a:p>
            <a:pPr>
              <a:lnSpc>
                <a:spcPct val="80000"/>
              </a:lnSpc>
              <a:buFontTx/>
              <a:buNone/>
            </a:pPr>
            <a:r>
              <a:rPr lang="sr-Latn-CS" dirty="0" smtClean="0"/>
              <a:t>    · kombinovanja zakonskog regulisanja i samoregulative, </a:t>
            </a:r>
          </a:p>
          <a:p>
            <a:pPr>
              <a:lnSpc>
                <a:spcPct val="80000"/>
              </a:lnSpc>
              <a:buFontTx/>
              <a:buNone/>
            </a:pPr>
            <a:r>
              <a:rPr lang="sr-Latn-CS" dirty="0" smtClean="0"/>
              <a:t>    · otvaranje tržišta prema inostranstvu.</a:t>
            </a:r>
          </a:p>
          <a:p>
            <a:pPr>
              <a:lnSpc>
                <a:spcPct val="80000"/>
              </a:lnSpc>
              <a:buFontTx/>
              <a:buNone/>
            </a:pPr>
            <a:endParaRPr lang="en-US" dirty="0" smtClean="0"/>
          </a:p>
          <a:p>
            <a:endParaRPr lang="sr-Latn-CS" dirty="0" smtClean="0"/>
          </a:p>
          <a:p>
            <a:endParaRPr lang="sr-Latn-CS" dirty="0" smtClean="0"/>
          </a:p>
          <a:p>
            <a:endParaRPr lang="sr-Latn-CS" dirty="0" smtClean="0"/>
          </a:p>
          <a:p>
            <a:endParaRPr lang="sr-Latn-CS" dirty="0" smtClean="0"/>
          </a:p>
          <a:p>
            <a:endParaRPr lang="sr-Latn-CS" dirty="0" smtClean="0"/>
          </a:p>
          <a:p>
            <a:r>
              <a:rPr lang="sr-Latn-CS" b="1" dirty="0" smtClean="0"/>
              <a:t>Informacione tehnologije</a:t>
            </a:r>
          </a:p>
          <a:p>
            <a:pPr algn="just">
              <a:buNone/>
            </a:pPr>
            <a:r>
              <a:rPr lang="sr-Latn-CS" dirty="0" smtClean="0"/>
              <a:t>Uvođenje i primena informacionih tehnologija omogućava veću efikasnost u obavljanju poslova, kontinuitet u obavljanju transakcija i veću kontrolu poslovanja.</a:t>
            </a:r>
          </a:p>
          <a:p>
            <a:pPr algn="just">
              <a:buNone/>
            </a:pPr>
            <a:r>
              <a:rPr lang="sr-Latn-CS" dirty="0" smtClean="0"/>
              <a:t>Upotreba informacione tehnologije u zdravstvu (e-zdravstvo) daje mogućnost:</a:t>
            </a:r>
          </a:p>
          <a:p>
            <a:pPr algn="just"/>
            <a:r>
              <a:rPr lang="sr-Latn-CS" dirty="0" smtClean="0"/>
              <a:t>integrisanja svih segmenata zdravstvenog sistema; </a:t>
            </a:r>
          </a:p>
          <a:p>
            <a:pPr algn="just"/>
            <a:r>
              <a:rPr lang="sr-Latn-CS" dirty="0" smtClean="0"/>
              <a:t>pristupa zdravstvenih radnika istoriji bolesti bilo gde i bilo kada u skladu sa standardima zaštite podataka;</a:t>
            </a:r>
          </a:p>
          <a:p>
            <a:pPr algn="just"/>
            <a:r>
              <a:rPr lang="sr-Latn-CS" dirty="0" smtClean="0"/>
              <a:t>da pacijent prati istoriju bolesti; </a:t>
            </a:r>
          </a:p>
          <a:p>
            <a:pPr algn="just"/>
            <a:r>
              <a:rPr lang="sr-Latn-CS" dirty="0" smtClean="0"/>
              <a:t>brzog i lakog pristupa informacijama koje su od značaja za planiranje, organizovanje i izveštavanje.</a:t>
            </a:r>
          </a:p>
          <a:p>
            <a:endParaRPr lang="en-US" dirty="0" smtClean="0"/>
          </a:p>
          <a:p>
            <a:pPr>
              <a:buNone/>
            </a:pPr>
            <a:endParaRPr lang="en-US" dirty="0"/>
          </a:p>
        </p:txBody>
      </p:sp>
      <p:pic>
        <p:nvPicPr>
          <p:cNvPr id="23554" name="Picture 2" descr="D:\Korisnik\Desktop\investire-in-criptovalute-1024x576.jpg"/>
          <p:cNvPicPr>
            <a:picLocks noChangeAspect="1" noChangeArrowheads="1"/>
          </p:cNvPicPr>
          <p:nvPr/>
        </p:nvPicPr>
        <p:blipFill>
          <a:blip r:embed="rId2" cstate="print"/>
          <a:srcRect/>
          <a:stretch>
            <a:fillRect/>
          </a:stretch>
        </p:blipFill>
        <p:spPr bwMode="auto">
          <a:xfrm>
            <a:off x="5715000" y="3124200"/>
            <a:ext cx="2971801" cy="16764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2400" dirty="0" smtClean="0"/>
              <a:t>FINANSIJSKO OKRUŽENJE</a:t>
            </a:r>
            <a:endParaRPr lang="en-US" sz="2400" dirty="0"/>
          </a:p>
        </p:txBody>
      </p:sp>
      <p:sp>
        <p:nvSpPr>
          <p:cNvPr id="3" name="Content Placeholder 2"/>
          <p:cNvSpPr>
            <a:spLocks noGrp="1"/>
          </p:cNvSpPr>
          <p:nvPr>
            <p:ph sz="quarter" idx="1"/>
          </p:nvPr>
        </p:nvSpPr>
        <p:spPr>
          <a:xfrm>
            <a:off x="609600" y="1600200"/>
            <a:ext cx="8153400" cy="5257800"/>
          </a:xfrm>
        </p:spPr>
        <p:txBody>
          <a:bodyPr>
            <a:normAutofit lnSpcReduction="10000"/>
          </a:bodyPr>
          <a:lstStyle/>
          <a:p>
            <a:pPr marL="514350" indent="-514350" algn="just">
              <a:buFont typeface="Wingdings" pitchFamily="2" charset="2"/>
              <a:buChar char="q"/>
            </a:pPr>
            <a:r>
              <a:rPr lang="sr-Latn-RS" sz="3200" dirty="0" smtClean="0"/>
              <a:t>Privredni sistem ima niz svojih, za finansijskih funkciju, relevantnih podsistema za koje se može reći da čine finansijsko okruženje, i to:</a:t>
            </a:r>
          </a:p>
          <a:p>
            <a:pPr marL="514350" indent="-514350">
              <a:buNone/>
            </a:pPr>
            <a:r>
              <a:rPr lang="sr-Latn-RS" sz="3200" dirty="0" smtClean="0"/>
              <a:t>    </a:t>
            </a:r>
            <a:r>
              <a:rPr lang="sr-Latn-RS" sz="3200" i="1" dirty="0" smtClean="0"/>
              <a:t>· monetrano – kreditni sistem;</a:t>
            </a:r>
          </a:p>
          <a:p>
            <a:pPr marL="514350" indent="-514350">
              <a:buNone/>
            </a:pPr>
            <a:r>
              <a:rPr lang="sr-Latn-RS" sz="3200" i="1" dirty="0" smtClean="0"/>
              <a:t>    · devizni sistem;</a:t>
            </a:r>
          </a:p>
          <a:p>
            <a:pPr marL="514350" indent="-514350">
              <a:buNone/>
            </a:pPr>
            <a:r>
              <a:rPr lang="sr-Latn-RS" sz="3200" i="1" dirty="0" smtClean="0"/>
              <a:t>    · poreski sistem;</a:t>
            </a:r>
          </a:p>
          <a:p>
            <a:pPr marL="514350" indent="-514350">
              <a:buNone/>
            </a:pPr>
            <a:r>
              <a:rPr lang="sr-Latn-RS" sz="3200" i="1" dirty="0" smtClean="0"/>
              <a:t>    · bankarski sistem</a:t>
            </a:r>
            <a:r>
              <a:rPr lang="sr-Latn-RS" sz="3200" dirty="0" smtClean="0"/>
              <a:t>.</a:t>
            </a:r>
          </a:p>
          <a:p>
            <a:pPr marL="514350" indent="-514350" algn="just"/>
            <a:r>
              <a:rPr lang="sr-Latn-RS" sz="3200" dirty="0" smtClean="0"/>
              <a:t>Navedeni podsistemi su uzročno-posledično povezi, tako da je njihovo funkcionisanje međusobno uslovljeno.</a:t>
            </a:r>
          </a:p>
          <a:p>
            <a:pPr marL="514350" indent="-514350" algn="just"/>
            <a:endParaRPr lang="sr-Latn-RS" sz="2000" b="1" i="1" dirty="0" smtClean="0"/>
          </a:p>
          <a:p>
            <a:pPr marL="514350" indent="-514350" algn="just"/>
            <a:endParaRPr lang="en-US" sz="2000" dirty="0" smtClean="0"/>
          </a:p>
          <a:p>
            <a:pPr marL="514350" indent="-514350">
              <a:buNone/>
            </a:pPr>
            <a:endParaRPr lang="en-US" sz="2000" dirty="0"/>
          </a:p>
        </p:txBody>
      </p:sp>
      <p:pic>
        <p:nvPicPr>
          <p:cNvPr id="7169" name="Picture 1" descr="D:\Korisnik\Desktop\images1.jpg"/>
          <p:cNvPicPr>
            <a:picLocks noChangeAspect="1" noChangeArrowheads="1"/>
          </p:cNvPicPr>
          <p:nvPr/>
        </p:nvPicPr>
        <p:blipFill>
          <a:blip r:embed="rId2" cstate="print"/>
          <a:srcRect/>
          <a:stretch>
            <a:fillRect/>
          </a:stretch>
        </p:blipFill>
        <p:spPr bwMode="auto">
          <a:xfrm>
            <a:off x="5410200" y="0"/>
            <a:ext cx="3124200" cy="12192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800" dirty="0" smtClean="0"/>
              <a:t>Monetarno-kreditni sistem</a:t>
            </a:r>
            <a:endParaRPr lang="en-US" sz="2800" dirty="0"/>
          </a:p>
        </p:txBody>
      </p:sp>
      <p:sp>
        <p:nvSpPr>
          <p:cNvPr id="3" name="Content Placeholder 2"/>
          <p:cNvSpPr>
            <a:spLocks noGrp="1"/>
          </p:cNvSpPr>
          <p:nvPr>
            <p:ph sz="quarter" idx="1"/>
          </p:nvPr>
        </p:nvSpPr>
        <p:spPr>
          <a:xfrm>
            <a:off x="612648" y="1600200"/>
            <a:ext cx="8153400" cy="5257800"/>
          </a:xfrm>
        </p:spPr>
        <p:txBody>
          <a:bodyPr>
            <a:normAutofit fontScale="70000" lnSpcReduction="20000"/>
          </a:bodyPr>
          <a:lstStyle/>
          <a:p>
            <a:pPr marL="514350" indent="-514350" algn="just">
              <a:buNone/>
            </a:pPr>
            <a:r>
              <a:rPr lang="sr-Latn-RS" sz="3200" b="1" i="1" dirty="0" smtClean="0"/>
              <a:t>Monetarno – kreditni sistem </a:t>
            </a:r>
            <a:r>
              <a:rPr lang="sr-Latn-RS" sz="3200" dirty="0" smtClean="0"/>
              <a:t>čini skup  pravila, propisa, mera i instrumenata kojima se reguliše nivo, struktura i dinamika novčane mase, obezbeđuje se unutrašnja i spoljna likvidnost, usklađuju se ponuda i tražnja novca i sl. U svakoj nacionalnoj ekonomiji </a:t>
            </a:r>
            <a:r>
              <a:rPr lang="sr-Latn-RS" sz="3200" b="1" dirty="0" smtClean="0"/>
              <a:t>centralna banka</a:t>
            </a:r>
            <a:r>
              <a:rPr lang="sr-Latn-RS" sz="3200" dirty="0" smtClean="0"/>
              <a:t>, kao banka svih banaka, je zadužena za emisiju novca i vođenje monetarno – kreditne politike.</a:t>
            </a:r>
          </a:p>
          <a:p>
            <a:pPr algn="just"/>
            <a:r>
              <a:rPr lang="sr-Latn-CS" sz="3200" b="1" i="1" dirty="0" smtClean="0"/>
              <a:t>Ključni instrumenti </a:t>
            </a:r>
            <a:r>
              <a:rPr lang="sr-Latn-CS" sz="3200" dirty="0" smtClean="0"/>
              <a:t>koji stoje na raspolaganju centralnoj banci prilikom regulisanja ponude novca su:</a:t>
            </a:r>
            <a:endParaRPr lang="en-US" sz="3200" dirty="0" smtClean="0"/>
          </a:p>
          <a:p>
            <a:pPr algn="just">
              <a:buNone/>
            </a:pPr>
            <a:r>
              <a:rPr lang="sr-Latn-CS" sz="3200" dirty="0" smtClean="0"/>
              <a:t>      • operacije na otvorenom tržištu (uključuju kupovinu i prodaju hartija od vrednosti na otvorenom tržištu od strane centralne banke).</a:t>
            </a:r>
            <a:endParaRPr lang="en-US" sz="3200" dirty="0" smtClean="0"/>
          </a:p>
          <a:p>
            <a:pPr algn="just">
              <a:buNone/>
            </a:pPr>
            <a:r>
              <a:rPr lang="sr-Latn-CS" sz="3200" dirty="0" smtClean="0"/>
              <a:t>      • obavezna rezerva (ukoliko se od poslovnih banaka traži da drže kod centralne banke zakonom propisanu obaveznu rezervu i ako je centralna banka slobodna da stopu obavezne rezerve menja, onda će ona na taj način kontrolisati ponudu novca) </a:t>
            </a:r>
            <a:endParaRPr lang="en-US" sz="3200" dirty="0" smtClean="0"/>
          </a:p>
          <a:p>
            <a:pPr algn="just">
              <a:buNone/>
            </a:pPr>
            <a:r>
              <a:rPr lang="sr-Latn-CS" sz="3200" dirty="0" smtClean="0"/>
              <a:t>      • eskontna kamatna stopa (je stopa po kojoj centralna banka odobrava kredite poslovnim bankama).</a:t>
            </a:r>
            <a:endParaRPr lang="en-US" sz="3200"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12648" y="1600200"/>
            <a:ext cx="8153400" cy="5029200"/>
          </a:xfrm>
        </p:spPr>
        <p:txBody>
          <a:bodyPr>
            <a:normAutofit fontScale="47500" lnSpcReduction="20000"/>
          </a:bodyPr>
          <a:lstStyle/>
          <a:p>
            <a:pPr algn="just">
              <a:lnSpc>
                <a:spcPct val="80000"/>
              </a:lnSpc>
            </a:pPr>
            <a:r>
              <a:rPr lang="sr-Latn-CS" sz="3200" b="1" i="1" dirty="0" smtClean="0"/>
              <a:t>Kamata</a:t>
            </a:r>
            <a:r>
              <a:rPr lang="sr-Latn-CS" sz="3200" b="1" dirty="0" smtClean="0"/>
              <a:t> </a:t>
            </a:r>
            <a:r>
              <a:rPr lang="sr-Latn-CS" sz="3200" dirty="0" smtClean="0"/>
              <a:t>je cena za privremenu upotrebu tuđeg novca. </a:t>
            </a:r>
          </a:p>
          <a:p>
            <a:pPr algn="just">
              <a:lnSpc>
                <a:spcPct val="80000"/>
              </a:lnSpc>
            </a:pPr>
            <a:endParaRPr lang="sr-Latn-CS" sz="3200" dirty="0" smtClean="0"/>
          </a:p>
          <a:p>
            <a:pPr algn="just">
              <a:lnSpc>
                <a:spcPct val="80000"/>
              </a:lnSpc>
            </a:pPr>
            <a:r>
              <a:rPr lang="sr-Latn-CS" sz="3200" b="1" i="1" dirty="0" smtClean="0"/>
              <a:t>Kamatna stopa</a:t>
            </a:r>
            <a:r>
              <a:rPr lang="sr-Latn-CS" sz="3200" b="1" dirty="0" smtClean="0"/>
              <a:t> </a:t>
            </a:r>
            <a:r>
              <a:rPr lang="sr-Latn-CS" sz="3200" dirty="0" smtClean="0"/>
              <a:t>je u procentima izražena naknada (cena) koju zajmoprimac plaća zajmodavcu za</a:t>
            </a:r>
          </a:p>
          <a:p>
            <a:pPr algn="just">
              <a:lnSpc>
                <a:spcPct val="80000"/>
              </a:lnSpc>
              <a:buNone/>
            </a:pPr>
            <a:r>
              <a:rPr lang="sr-Latn-CS" sz="3200" dirty="0" smtClean="0"/>
              <a:t>      privremeno korišćenje ustupljenog novca ili kapitala. Kamatna stopa je detaljno praćena ekonomska</a:t>
            </a:r>
          </a:p>
          <a:p>
            <a:pPr algn="just">
              <a:lnSpc>
                <a:spcPct val="80000"/>
              </a:lnSpc>
              <a:buNone/>
            </a:pPr>
            <a:r>
              <a:rPr lang="sr-Latn-CS" sz="3200" dirty="0" smtClean="0"/>
              <a:t>      varijabla. Ona utiče na odluke stanovništva o tome hoće li trošiti ili štedeti novac, hoće li raspoloživim</a:t>
            </a:r>
          </a:p>
          <a:p>
            <a:pPr algn="just">
              <a:lnSpc>
                <a:spcPct val="80000"/>
              </a:lnSpc>
              <a:buNone/>
            </a:pPr>
            <a:r>
              <a:rPr lang="sr-Latn-CS" sz="3200" dirty="0" smtClean="0"/>
              <a:t>      novcem kupiti nekretninu ili hartiju od vrednosti. Takođe, ona utiče i na odluke preduzeća, koja u </a:t>
            </a:r>
          </a:p>
          <a:p>
            <a:pPr algn="just">
              <a:lnSpc>
                <a:spcPct val="80000"/>
              </a:lnSpc>
              <a:buNone/>
            </a:pPr>
            <a:r>
              <a:rPr lang="sr-Latn-CS" sz="3200" dirty="0" smtClean="0"/>
              <a:t>      zavisnosti od visine kamatne stope donose odluke o tome da li će uložiti novac u novu opremu,</a:t>
            </a:r>
          </a:p>
          <a:p>
            <a:pPr algn="just">
              <a:lnSpc>
                <a:spcPct val="80000"/>
              </a:lnSpc>
              <a:buNone/>
            </a:pPr>
            <a:r>
              <a:rPr lang="sr-Latn-CS" sz="3200" dirty="0" smtClean="0"/>
              <a:t>      povećanje zaliha, kupovinu hartija od vrednosti ili će novac dati na štednju u banku.</a:t>
            </a:r>
          </a:p>
          <a:p>
            <a:pPr algn="just">
              <a:lnSpc>
                <a:spcPct val="80000"/>
              </a:lnSpc>
              <a:buNone/>
            </a:pPr>
            <a:r>
              <a:rPr lang="sr-Latn-CS" sz="3200" dirty="0" smtClean="0"/>
              <a:t> </a:t>
            </a:r>
          </a:p>
          <a:p>
            <a:pPr algn="just">
              <a:lnSpc>
                <a:spcPct val="80000"/>
              </a:lnSpc>
            </a:pPr>
            <a:r>
              <a:rPr lang="sr-Latn-CS" sz="3200" dirty="0" smtClean="0"/>
              <a:t>Kamatne stope se razlikuju prema brojnim karakteristikama kao što su: </a:t>
            </a:r>
          </a:p>
          <a:p>
            <a:pPr algn="just">
              <a:buNone/>
            </a:pPr>
            <a:r>
              <a:rPr lang="sr-Latn-CS" dirty="0" smtClean="0"/>
              <a:t>      • </a:t>
            </a:r>
            <a:r>
              <a:rPr lang="sr-Latn-CS" sz="3200" b="1" i="1" dirty="0" smtClean="0"/>
              <a:t>rok dospeća kredita ili hartije od vrednosti </a:t>
            </a:r>
            <a:r>
              <a:rPr lang="sr-Latn-CS" sz="3200" dirty="0" smtClean="0"/>
              <a:t>(krediti ili hartije od vrednosti koje imaju duži rok dospeća, </a:t>
            </a:r>
          </a:p>
          <a:p>
            <a:pPr algn="just">
              <a:buNone/>
            </a:pPr>
            <a:r>
              <a:rPr lang="sr-Latn-CS" sz="3200" dirty="0" smtClean="0"/>
              <a:t>      po pravilu, nose višu kamatnu stopu od kratkoročnih kredita i hartija od vrednosti), </a:t>
            </a:r>
            <a:endParaRPr lang="en-US" sz="3200" dirty="0" smtClean="0"/>
          </a:p>
          <a:p>
            <a:pPr algn="just">
              <a:buNone/>
            </a:pPr>
            <a:r>
              <a:rPr lang="sr-Latn-CS" sz="3200" dirty="0" smtClean="0"/>
              <a:t>     • </a:t>
            </a:r>
            <a:r>
              <a:rPr lang="sr-Latn-CS" sz="3200" b="1" i="1" dirty="0" smtClean="0"/>
              <a:t>izloženost riziku investitora </a:t>
            </a:r>
            <a:r>
              <a:rPr lang="sr-Latn-CS" sz="3200" dirty="0" smtClean="0"/>
              <a:t>(ukoliko je u pitanju manje rizičan (kratkoročni) kredit ili manje rizična </a:t>
            </a:r>
          </a:p>
          <a:p>
            <a:pPr algn="just">
              <a:buNone/>
            </a:pPr>
            <a:r>
              <a:rPr lang="sr-Latn-CS" sz="3200" dirty="0" smtClean="0"/>
              <a:t>      hartija od vrednosti (državna obveznica) zajmodavac će zahtevati nižu kamatnu stopu i suprotno. To </a:t>
            </a:r>
          </a:p>
          <a:p>
            <a:pPr algn="just">
              <a:buNone/>
            </a:pPr>
            <a:r>
              <a:rPr lang="sr-Latn-CS" sz="3200" dirty="0" smtClean="0"/>
              <a:t>      je u skladu sa osnovnim načelima finansijske teorije – niži rizik niži prinos i viši rizik viši prinos), </a:t>
            </a:r>
            <a:endParaRPr lang="en-US" sz="3200" dirty="0" smtClean="0"/>
          </a:p>
          <a:p>
            <a:pPr algn="just">
              <a:buNone/>
            </a:pPr>
            <a:r>
              <a:rPr lang="sr-Latn-CS" sz="3200" dirty="0" smtClean="0"/>
              <a:t>     • </a:t>
            </a:r>
            <a:r>
              <a:rPr lang="sr-Latn-CS" sz="3200" b="1" i="1" dirty="0" smtClean="0"/>
              <a:t>likvidnost kredita ili hartije od vrednosti </a:t>
            </a:r>
            <a:r>
              <a:rPr lang="sr-Latn-CS" sz="3200" dirty="0" smtClean="0"/>
              <a:t>(ukoliko se investira u kratkoročne hartije od vrednosti ili se</a:t>
            </a:r>
          </a:p>
          <a:p>
            <a:pPr algn="just">
              <a:buNone/>
            </a:pPr>
            <a:r>
              <a:rPr lang="sr-Latn-CS" sz="3200" dirty="0" smtClean="0"/>
              <a:t>      odobrava kratkoročni kredit biće niža kamatna stopa i obrnuto) i</a:t>
            </a:r>
            <a:endParaRPr lang="en-US" sz="3200" dirty="0" smtClean="0"/>
          </a:p>
          <a:p>
            <a:pPr algn="just">
              <a:buNone/>
            </a:pPr>
            <a:r>
              <a:rPr lang="sr-Latn-CS" sz="3200" dirty="0" smtClean="0"/>
              <a:t>     • </a:t>
            </a:r>
            <a:r>
              <a:rPr lang="sr-Latn-CS" sz="3200" b="1" i="1" dirty="0" smtClean="0"/>
              <a:t>administrativni troškovi </a:t>
            </a:r>
            <a:r>
              <a:rPr lang="sr-Latn-CS" sz="3200" dirty="0" smtClean="0"/>
              <a:t>(zajmovi sa visokim administrativnim troškovima nose višu kamatnu stopu od</a:t>
            </a:r>
          </a:p>
          <a:p>
            <a:pPr algn="just">
              <a:buNone/>
            </a:pPr>
            <a:r>
              <a:rPr lang="sr-Latn-CS" sz="3200" dirty="0" smtClean="0"/>
              <a:t>      zajmova sa nižim troškovima).</a:t>
            </a:r>
          </a:p>
          <a:p>
            <a:pPr>
              <a:buNone/>
            </a:pPr>
            <a:endParaRPr lang="en-US" dirty="0" smtClean="0"/>
          </a:p>
          <a:p>
            <a:pPr>
              <a:lnSpc>
                <a:spcPct val="80000"/>
              </a:lnSpc>
              <a:buNone/>
            </a:pPr>
            <a:endParaRPr lang="en-US" dirty="0"/>
          </a:p>
        </p:txBody>
      </p:sp>
      <p:pic>
        <p:nvPicPr>
          <p:cNvPr id="27650" name="Picture 2" descr="D:\Korisnik\Desktop\kamata-glavobolja.jpg"/>
          <p:cNvPicPr>
            <a:picLocks noChangeAspect="1" noChangeArrowheads="1"/>
          </p:cNvPicPr>
          <p:nvPr/>
        </p:nvPicPr>
        <p:blipFill>
          <a:blip r:embed="rId2" cstate="print"/>
          <a:srcRect/>
          <a:stretch>
            <a:fillRect/>
          </a:stretch>
        </p:blipFill>
        <p:spPr bwMode="auto">
          <a:xfrm>
            <a:off x="609600" y="152400"/>
            <a:ext cx="5486400" cy="10668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flipV="1">
            <a:off x="457200" y="188913"/>
            <a:ext cx="8229600" cy="85725"/>
          </a:xfrm>
        </p:spPr>
        <p:txBody>
          <a:bodyPr>
            <a:normAutofit fontScale="90000"/>
          </a:bodyPr>
          <a:lstStyle/>
          <a:p>
            <a:endParaRPr lang="en-US" sz="4000"/>
          </a:p>
        </p:txBody>
      </p:sp>
      <p:sp>
        <p:nvSpPr>
          <p:cNvPr id="56323" name="Rectangle 3"/>
          <p:cNvSpPr>
            <a:spLocks noGrp="1" noChangeArrowheads="1"/>
          </p:cNvSpPr>
          <p:nvPr>
            <p:ph type="body" idx="1"/>
          </p:nvPr>
        </p:nvSpPr>
        <p:spPr>
          <a:xfrm>
            <a:off x="457200" y="260350"/>
            <a:ext cx="8229600" cy="6140450"/>
          </a:xfrm>
        </p:spPr>
        <p:txBody>
          <a:bodyPr/>
          <a:lstStyle/>
          <a:p>
            <a:endParaRPr lang="sr-Latn-CS" dirty="0" smtClean="0"/>
          </a:p>
          <a:p>
            <a:endParaRPr lang="sr-Latn-CS" dirty="0" smtClean="0"/>
          </a:p>
          <a:p>
            <a:endParaRPr lang="sr-Latn-CS" sz="2400" dirty="0" smtClean="0"/>
          </a:p>
          <a:p>
            <a:pPr algn="just"/>
            <a:r>
              <a:rPr lang="sr-Latn-CS" sz="1400" dirty="0" smtClean="0"/>
              <a:t>Tržišna </a:t>
            </a:r>
            <a:r>
              <a:rPr lang="sr-Latn-CS" sz="1400" dirty="0"/>
              <a:t>kamatna stopa pokazuje tendenciju rasta u periodu kada se očekuje povećanje stope inflacije i tendenciju pada kada se očekuje smanjenje stope inflacije. </a:t>
            </a:r>
            <a:r>
              <a:rPr lang="sr-Latn-CS" sz="1400" dirty="0" smtClean="0"/>
              <a:t>Kada se nominalna kamatna stopa koriguje očekivanom stopom inflacije, dobija se realna kamatna stopa. Kada je stopa inflacije veća od nominalne kamatne stope, biće prisutna negativna realna kamatna stopa. Nominalna kamatna stopa (</a:t>
            </a:r>
            <a:r>
              <a:rPr lang="sr-Latn-CS" sz="1400" i="1" dirty="0" smtClean="0"/>
              <a:t>i</a:t>
            </a:r>
            <a:r>
              <a:rPr lang="sr-Latn-CS" sz="1400" dirty="0" smtClean="0"/>
              <a:t>) je jednaka zbiru realne kamatne stope (</a:t>
            </a:r>
            <a:r>
              <a:rPr lang="sr-Latn-CS" sz="1400" i="1" dirty="0" smtClean="0"/>
              <a:t>r</a:t>
            </a:r>
            <a:r>
              <a:rPr lang="sr-Latn-CS" sz="1400" dirty="0" smtClean="0"/>
              <a:t>)i očekivane stope inflacije </a:t>
            </a:r>
            <a:r>
              <a:rPr lang="sr-Latn-CS" sz="1200" i="1" dirty="0" smtClean="0"/>
              <a:t>(¶e)</a:t>
            </a:r>
            <a:r>
              <a:rPr lang="sr-Latn-CS" sz="1400" dirty="0" smtClean="0"/>
              <a:t>.</a:t>
            </a:r>
          </a:p>
          <a:p>
            <a:pPr algn="just"/>
            <a:endParaRPr lang="en-US" sz="1400" dirty="0" smtClean="0"/>
          </a:p>
          <a:p>
            <a:pPr algn="just"/>
            <a:r>
              <a:rPr lang="sr-Latn-CS" sz="1400" dirty="0" smtClean="0"/>
              <a:t>Tržišna </a:t>
            </a:r>
            <a:r>
              <a:rPr lang="sr-Latn-CS" sz="1400" dirty="0"/>
              <a:t>kamatna stopa pokazuju prociklično kretanje. </a:t>
            </a:r>
            <a:r>
              <a:rPr lang="sr-Latn-CS" sz="1400" dirty="0" smtClean="0"/>
              <a:t>U fazi oživljavanja i ekspanzije ona raste, dok u fazi recesije pada. Rast kamatne stope u fazi ekspanzije objašnjava se rastom tražnje kredita, rastom dohotka i nivoa cena u odnosu na neelastičnu ponudu. U fazi recesije smanjuje se tražnja kredita, smanjuje se prodaja roba i usluga, kao i dohodak stanovništva, a sve to ima za rezultat pad kamatne stope.  </a:t>
            </a:r>
            <a:endParaRPr lang="en-US" sz="1400" dirty="0" smtClean="0"/>
          </a:p>
          <a:p>
            <a:endParaRPr lang="sr-Latn-CS" sz="2400" dirty="0"/>
          </a:p>
          <a:p>
            <a:pPr>
              <a:buFontTx/>
              <a:buNone/>
            </a:pPr>
            <a:endParaRPr lang="sr-Latn-CS" dirty="0"/>
          </a:p>
        </p:txBody>
      </p:sp>
      <p:sp>
        <p:nvSpPr>
          <p:cNvPr id="56325"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56324" name="Object 4"/>
          <p:cNvGraphicFramePr>
            <a:graphicFrameLocks noChangeAspect="1"/>
          </p:cNvGraphicFramePr>
          <p:nvPr/>
        </p:nvGraphicFramePr>
        <p:xfrm>
          <a:off x="0" y="0"/>
          <a:ext cx="619125" cy="209550"/>
        </p:xfrm>
        <a:graphic>
          <a:graphicData uri="http://schemas.openxmlformats.org/presentationml/2006/ole">
            <p:oleObj spid="_x0000_s26626" name="Equation" r:id="rId3" imgW="622030" imgH="203112" progId="Equation.3">
              <p:embed/>
            </p:oleObj>
          </a:graphicData>
        </a:graphic>
      </p:graphicFrame>
      <p:sp>
        <p:nvSpPr>
          <p:cNvPr id="56326" name="Rectangle 6"/>
          <p:cNvSpPr>
            <a:spLocks noChangeArrowheads="1"/>
          </p:cNvSpPr>
          <p:nvPr/>
        </p:nvSpPr>
        <p:spPr bwMode="auto">
          <a:xfrm>
            <a:off x="0" y="209550"/>
            <a:ext cx="265113" cy="274638"/>
          </a:xfrm>
          <a:prstGeom prst="rect">
            <a:avLst/>
          </a:prstGeom>
          <a:noFill/>
          <a:ln w="9525">
            <a:noFill/>
            <a:miter lim="800000"/>
            <a:headEnd/>
            <a:tailEnd/>
          </a:ln>
          <a:effectLst/>
        </p:spPr>
        <p:txBody>
          <a:bodyPr wrap="none" anchor="ctr">
            <a:spAutoFit/>
          </a:bodyPr>
          <a:lstStyle/>
          <a:p>
            <a:r>
              <a:rPr lang="sr-Latn-CS" sz="1200">
                <a:cs typeface="Times New Roman" pitchFamily="18" charset="0"/>
              </a:rPr>
              <a:t> </a:t>
            </a:r>
            <a:r>
              <a:rPr lang="en-US" sz="1100"/>
              <a:t> </a:t>
            </a:r>
            <a:endParaRPr lang="en-US"/>
          </a:p>
        </p:txBody>
      </p:sp>
      <p:sp>
        <p:nvSpPr>
          <p:cNvPr id="56328" name="Rectangle 8"/>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sp>
        <p:nvSpPr>
          <p:cNvPr id="56329" name="Rectangle 9"/>
          <p:cNvSpPr>
            <a:spLocks noChangeArrowheads="1"/>
          </p:cNvSpPr>
          <p:nvPr/>
        </p:nvSpPr>
        <p:spPr bwMode="auto">
          <a:xfrm>
            <a:off x="0" y="209550"/>
            <a:ext cx="265113" cy="274638"/>
          </a:xfrm>
          <a:prstGeom prst="rect">
            <a:avLst/>
          </a:prstGeom>
          <a:noFill/>
          <a:ln w="9525">
            <a:noFill/>
            <a:miter lim="800000"/>
            <a:headEnd/>
            <a:tailEnd/>
          </a:ln>
          <a:effectLst/>
        </p:spPr>
        <p:txBody>
          <a:bodyPr wrap="none" anchor="ctr">
            <a:spAutoFit/>
          </a:bodyPr>
          <a:lstStyle/>
          <a:p>
            <a:r>
              <a:rPr lang="sr-Latn-CS" sz="1200">
                <a:cs typeface="Times New Roman" pitchFamily="18" charset="0"/>
              </a:rPr>
              <a:t> </a:t>
            </a:r>
            <a:r>
              <a:rPr lang="en-US" sz="1100"/>
              <a:t> </a:t>
            </a:r>
            <a:endParaRPr lang="en-US"/>
          </a:p>
        </p:txBody>
      </p:sp>
      <p:pic>
        <p:nvPicPr>
          <p:cNvPr id="56330" name="Picture 10"/>
          <p:cNvPicPr>
            <a:picLocks noChangeAspect="1" noChangeArrowheads="1"/>
          </p:cNvPicPr>
          <p:nvPr/>
        </p:nvPicPr>
        <p:blipFill>
          <a:blip r:embed="rId4" cstate="print"/>
          <a:srcRect/>
          <a:stretch>
            <a:fillRect/>
          </a:stretch>
        </p:blipFill>
        <p:spPr bwMode="auto">
          <a:xfrm>
            <a:off x="1524000" y="4191000"/>
            <a:ext cx="4679950" cy="2209800"/>
          </a:xfrm>
          <a:prstGeom prst="rect">
            <a:avLst/>
          </a:prstGeom>
          <a:noFill/>
          <a:ln w="9525">
            <a:noFill/>
            <a:miter lim="800000"/>
            <a:headEnd/>
            <a:tailEnd/>
          </a:ln>
        </p:spPr>
      </p:pic>
      <p:graphicFrame>
        <p:nvGraphicFramePr>
          <p:cNvPr id="26628" name="Object 4"/>
          <p:cNvGraphicFramePr>
            <a:graphicFrameLocks noChangeAspect="1"/>
          </p:cNvGraphicFramePr>
          <p:nvPr/>
        </p:nvGraphicFramePr>
        <p:xfrm>
          <a:off x="990600" y="2971800"/>
          <a:ext cx="619125" cy="228600"/>
        </p:xfrm>
        <a:graphic>
          <a:graphicData uri="http://schemas.openxmlformats.org/presentationml/2006/ole">
            <p:oleObj spid="_x0000_s26628" name="Equation" r:id="rId5" imgW="622030" imgH="203112" progId="Equation.3">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flipV="1">
            <a:off x="457200" y="188913"/>
            <a:ext cx="8229600" cy="85725"/>
          </a:xfrm>
        </p:spPr>
        <p:txBody>
          <a:bodyPr>
            <a:normAutofit fontScale="90000"/>
          </a:bodyPr>
          <a:lstStyle/>
          <a:p>
            <a:endParaRPr lang="en-US" sz="4000"/>
          </a:p>
        </p:txBody>
      </p:sp>
      <p:sp>
        <p:nvSpPr>
          <p:cNvPr id="57347" name="Rectangle 3"/>
          <p:cNvSpPr>
            <a:spLocks noGrp="1" noChangeArrowheads="1"/>
          </p:cNvSpPr>
          <p:nvPr>
            <p:ph type="body" idx="1"/>
          </p:nvPr>
        </p:nvSpPr>
        <p:spPr>
          <a:xfrm>
            <a:off x="457200" y="1773238"/>
            <a:ext cx="8229600" cy="4352925"/>
          </a:xfrm>
        </p:spPr>
        <p:txBody>
          <a:bodyPr>
            <a:normAutofit/>
          </a:bodyPr>
          <a:lstStyle/>
          <a:p>
            <a:pPr algn="just"/>
            <a:r>
              <a:rPr lang="sr-Latn-CS" sz="1700" dirty="0"/>
              <a:t>Kamatna stopa je instrument monetarne </a:t>
            </a:r>
            <a:r>
              <a:rPr lang="sr-Latn-CS" sz="1700" dirty="0" smtClean="0"/>
              <a:t>politike. Ukoliko centralna banka vodi ekspanzivnu monetarnu politiku, doći će do pomeranja krive ponude novca u desno. To će, pri ostalim nepromenjenim uslovima, dovesti do pada kamatne stope. Ukoliko centralna banka odluči da vodi restriktivnu monetarnu politiku, odnosno odluči da povuče jedan deo novca iz opticaja, kriva ponude novca će se pomeriti u levo. To će, pri ostalim nepromenjenim okolnostima, povećati kamatnu stopu. </a:t>
            </a:r>
            <a:endParaRPr lang="en-US" sz="1700" dirty="0" smtClean="0"/>
          </a:p>
          <a:p>
            <a:endParaRPr lang="sr-Latn-CS" dirty="0"/>
          </a:p>
          <a:p>
            <a:pPr>
              <a:buFontTx/>
              <a:buNone/>
            </a:pPr>
            <a:endParaRPr lang="sr-Latn-CS" dirty="0"/>
          </a:p>
          <a:p>
            <a:pPr>
              <a:buFontTx/>
              <a:buNone/>
            </a:pPr>
            <a:endParaRPr lang="en-US" dirty="0"/>
          </a:p>
        </p:txBody>
      </p:sp>
      <p:pic>
        <p:nvPicPr>
          <p:cNvPr id="57348" name="Picture 4"/>
          <p:cNvPicPr>
            <a:picLocks noChangeAspect="1" noChangeArrowheads="1"/>
          </p:cNvPicPr>
          <p:nvPr/>
        </p:nvPicPr>
        <p:blipFill>
          <a:blip r:embed="rId2" cstate="print"/>
          <a:srcRect/>
          <a:stretch>
            <a:fillRect/>
          </a:stretch>
        </p:blipFill>
        <p:spPr bwMode="auto">
          <a:xfrm>
            <a:off x="1066801" y="3581400"/>
            <a:ext cx="5810250"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000" dirty="0" smtClean="0"/>
              <a:t>KONCEPT VREMENSKE VREDNOSTI NOVCA</a:t>
            </a:r>
            <a:endParaRPr lang="en-US" sz="2000" dirty="0"/>
          </a:p>
        </p:txBody>
      </p:sp>
      <p:sp>
        <p:nvSpPr>
          <p:cNvPr id="3" name="Content Placeholder 2"/>
          <p:cNvSpPr>
            <a:spLocks noGrp="1"/>
          </p:cNvSpPr>
          <p:nvPr>
            <p:ph sz="quarter" idx="1"/>
          </p:nvPr>
        </p:nvSpPr>
        <p:spPr>
          <a:xfrm>
            <a:off x="612648" y="1600200"/>
            <a:ext cx="8153400" cy="5257800"/>
          </a:xfrm>
        </p:spPr>
        <p:txBody>
          <a:bodyPr>
            <a:normAutofit fontScale="62500" lnSpcReduction="20000"/>
          </a:bodyPr>
          <a:lstStyle/>
          <a:p>
            <a:r>
              <a:rPr lang="sr-Latn-CS" sz="3200" dirty="0" smtClean="0"/>
              <a:t>Neke od najčešće prisutnih dilema sa kojima se učesnici na finansijskom tržištu suočavaju su:</a:t>
            </a:r>
            <a:endParaRPr lang="en-US" sz="3200" dirty="0" smtClean="0"/>
          </a:p>
          <a:p>
            <a:pPr>
              <a:buNone/>
            </a:pPr>
            <a:r>
              <a:rPr lang="sr-Latn-CS" sz="3200" dirty="0" smtClean="0"/>
              <a:t>     • Investitor ulaže novac u sadašnjosti kako bi ostvario određeni prinos u budućnosti, ali ne zna koliko će on da iznosi;</a:t>
            </a:r>
            <a:endParaRPr lang="en-US" sz="3200" dirty="0" smtClean="0"/>
          </a:p>
          <a:p>
            <a:pPr>
              <a:buNone/>
            </a:pPr>
            <a:r>
              <a:rPr lang="sr-Latn-CS" sz="3200" dirty="0" smtClean="0"/>
              <a:t>     • Investitor zna koliko će dobiti u budućnosti, ali ga interesuje koliko to vredi sada;</a:t>
            </a:r>
            <a:endParaRPr lang="en-US" sz="3200" dirty="0" smtClean="0"/>
          </a:p>
          <a:p>
            <a:pPr>
              <a:buNone/>
            </a:pPr>
            <a:r>
              <a:rPr lang="sr-Latn-CS" sz="3200" dirty="0" smtClean="0"/>
              <a:t>     • Investitor je kupio hartiju od vrednosti, ali nije siguran da li je njena cena realna ili je hartija od vrednosti precenjena ili potcenjena.</a:t>
            </a:r>
            <a:endParaRPr lang="en-US" sz="3200" dirty="0" smtClean="0"/>
          </a:p>
          <a:p>
            <a:pPr algn="just"/>
            <a:r>
              <a:rPr lang="sr-Latn-CS" sz="3200" dirty="0" smtClean="0"/>
              <a:t>Pojam sadašnje vrednosti zasniva se na razumnoj ideji da je novčana jedinica koja se dobija za godinu dana manje vredna od novčane jedinice koja se prima danas. Ukoliko se danas uloži jedna novčana jedinica na štedni račun koji nosi kamatu, za godinu dana dobiće se više od jedne novčane jedinice.</a:t>
            </a:r>
            <a:endParaRPr lang="en-US" sz="3200" dirty="0" smtClean="0"/>
          </a:p>
          <a:p>
            <a:pPr algn="just"/>
            <a:r>
              <a:rPr lang="sr-Latn-CS" sz="3200" dirty="0" smtClean="0"/>
              <a:t>  Za određivanje buduće vrednosti novca koristi se matematička operacija </a:t>
            </a:r>
            <a:r>
              <a:rPr lang="sr-Latn-CS" sz="3200" i="1" dirty="0" smtClean="0"/>
              <a:t>– </a:t>
            </a:r>
            <a:r>
              <a:rPr lang="sr-Latn-CS" sz="3200" i="1" dirty="0" smtClean="0">
                <a:solidFill>
                  <a:srgbClr val="FF0000"/>
                </a:solidFill>
              </a:rPr>
              <a:t>kapitalisanje.</a:t>
            </a:r>
            <a:r>
              <a:rPr lang="sr-Latn-CS" sz="3200" dirty="0" smtClean="0"/>
              <a:t> Ona se primenjuje u slučaju kada je poznata sadašnja vrednost, a želi se odrediti buduća vrednost. Inverzna operacija kapitalisanju je </a:t>
            </a:r>
            <a:r>
              <a:rPr lang="sr-Latn-CS" sz="3200" i="1" dirty="0" smtClean="0">
                <a:solidFill>
                  <a:srgbClr val="FF0000"/>
                </a:solidFill>
              </a:rPr>
              <a:t>diskontovanje</a:t>
            </a:r>
            <a:r>
              <a:rPr lang="sr-Latn-CS" sz="3200" i="1" dirty="0" smtClean="0"/>
              <a:t>.</a:t>
            </a:r>
            <a:r>
              <a:rPr lang="sr-Latn-CS" sz="3200" dirty="0" smtClean="0"/>
              <a:t> Diskontovanje je matematička operacija koja se koristi za određivanje sadašnje vrednosti kada je poznata buduća vrednost</a:t>
            </a:r>
          </a:p>
          <a:p>
            <a:endParaRPr lang="en-US" dirty="0" smtClean="0"/>
          </a:p>
          <a:p>
            <a:pPr>
              <a:buNone/>
            </a:pPr>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2643</TotalTime>
  <Words>2382</Words>
  <Application>Microsoft Office PowerPoint</Application>
  <PresentationFormat>On-screen Show (4:3)</PresentationFormat>
  <Paragraphs>166</Paragraphs>
  <Slides>18</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18</vt:i4>
      </vt:variant>
    </vt:vector>
  </HeadingPairs>
  <TitlesOfParts>
    <vt:vector size="21" baseType="lpstr">
      <vt:lpstr>Median</vt:lpstr>
      <vt:lpstr>Equation</vt:lpstr>
      <vt:lpstr>Microsoft Equation 3.0</vt:lpstr>
      <vt:lpstr>                   POSLOVNO I FINANSIJSKO OKRUŽENJE</vt:lpstr>
      <vt:lpstr>      KARAKTERISTIKE SAVREMENIH FINANSIJSKIH TOKOVA</vt:lpstr>
      <vt:lpstr>Slide 3</vt:lpstr>
      <vt:lpstr>FINANSIJSKO OKRUŽENJE</vt:lpstr>
      <vt:lpstr>Monetarno-kreditni sistem</vt:lpstr>
      <vt:lpstr>Slide 6</vt:lpstr>
      <vt:lpstr>Slide 7</vt:lpstr>
      <vt:lpstr>Slide 8</vt:lpstr>
      <vt:lpstr>KONCEPT VREMENSKE VREDNOSTI NOVCA</vt:lpstr>
      <vt:lpstr>Slide 10</vt:lpstr>
      <vt:lpstr>Devizni sistem</vt:lpstr>
      <vt:lpstr>Poreski sistem</vt:lpstr>
      <vt:lpstr>Slide 13</vt:lpstr>
      <vt:lpstr>Bankarski sistem</vt:lpstr>
      <vt:lpstr>Slide 15</vt:lpstr>
      <vt:lpstr>Slide 16</vt:lpstr>
      <vt:lpstr> BANKARSKI VERSUS TRŽIŠNO ORIJENTISANI FINANSIJSKI SISTEMI </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ULOGA BANAKA I TRŽIŠTA KAPITALA U FINANSIRANJU PROJEKATA JAVNO-PRIVATNOG PARTNERSTVA</dc:title>
  <dc:creator>Ekonomski fakultet</dc:creator>
  <cp:lastModifiedBy>toshiba</cp:lastModifiedBy>
  <cp:revision>229</cp:revision>
  <dcterms:created xsi:type="dcterms:W3CDTF">2014-04-01T08:09:23Z</dcterms:created>
  <dcterms:modified xsi:type="dcterms:W3CDTF">2019-03-17T15:53:29Z</dcterms:modified>
</cp:coreProperties>
</file>